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36" r:id="rId2"/>
  </p:sldMasterIdLst>
  <p:notesMasterIdLst>
    <p:notesMasterId r:id="rId30"/>
  </p:notesMasterIdLst>
  <p:handoutMasterIdLst>
    <p:handoutMasterId r:id="rId31"/>
  </p:handoutMasterIdLst>
  <p:sldIdLst>
    <p:sldId id="1196" r:id="rId3"/>
    <p:sldId id="1197" r:id="rId4"/>
    <p:sldId id="1203" r:id="rId5"/>
    <p:sldId id="1204" r:id="rId6"/>
    <p:sldId id="1205" r:id="rId7"/>
    <p:sldId id="1207" r:id="rId8"/>
    <p:sldId id="1208" r:id="rId9"/>
    <p:sldId id="1209" r:id="rId10"/>
    <p:sldId id="1212" r:id="rId11"/>
    <p:sldId id="1210" r:id="rId12"/>
    <p:sldId id="1219" r:id="rId13"/>
    <p:sldId id="1198" r:id="rId14"/>
    <p:sldId id="1211" r:id="rId15"/>
    <p:sldId id="1224" r:id="rId16"/>
    <p:sldId id="1214" r:id="rId17"/>
    <p:sldId id="1215" r:id="rId18"/>
    <p:sldId id="1216" r:id="rId19"/>
    <p:sldId id="1217" r:id="rId20"/>
    <p:sldId id="1218" r:id="rId21"/>
    <p:sldId id="1220" r:id="rId22"/>
    <p:sldId id="1199" r:id="rId23"/>
    <p:sldId id="1202" r:id="rId24"/>
    <p:sldId id="1222" r:id="rId25"/>
    <p:sldId id="1221" r:id="rId26"/>
    <p:sldId id="1200" r:id="rId27"/>
    <p:sldId id="1206" r:id="rId28"/>
    <p:sldId id="1223" r:id="rId29"/>
  </p:sldIdLst>
  <p:sldSz cx="9144000" cy="6858000" type="screen4x3"/>
  <p:notesSz cx="6735763" cy="9869488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voxx4Kids" id="{1D1238F7-B56E-4CBE-B4C0-821E9BEFACF6}">
          <p14:sldIdLst>
            <p14:sldId id="1196"/>
            <p14:sldId id="1197"/>
            <p14:sldId id="1203"/>
            <p14:sldId id="1204"/>
            <p14:sldId id="1205"/>
            <p14:sldId id="1207"/>
            <p14:sldId id="1208"/>
            <p14:sldId id="1209"/>
            <p14:sldId id="1212"/>
            <p14:sldId id="1210"/>
            <p14:sldId id="1219"/>
            <p14:sldId id="1198"/>
            <p14:sldId id="1211"/>
            <p14:sldId id="1224"/>
            <p14:sldId id="1214"/>
            <p14:sldId id="1215"/>
            <p14:sldId id="1216"/>
            <p14:sldId id="1217"/>
            <p14:sldId id="1218"/>
            <p14:sldId id="1220"/>
            <p14:sldId id="1199"/>
            <p14:sldId id="1202"/>
            <p14:sldId id="1222"/>
            <p14:sldId id="1221"/>
            <p14:sldId id="1200"/>
            <p14:sldId id="1206"/>
            <p14:sldId id="12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730F"/>
    <a:srgbClr val="FFCC00"/>
    <a:srgbClr val="CED2CC"/>
    <a:srgbClr val="000000"/>
    <a:srgbClr val="00FFFF"/>
    <a:srgbClr val="FAA8A8"/>
    <a:srgbClr val="F8920E"/>
    <a:srgbClr val="FF9933"/>
    <a:srgbClr val="637B89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2" autoAdjust="0"/>
    <p:restoredTop sz="92818" autoAdjust="0"/>
  </p:normalViewPr>
  <p:slideViewPr>
    <p:cSldViewPr>
      <p:cViewPr>
        <p:scale>
          <a:sx n="97" d="100"/>
          <a:sy n="97" d="100"/>
        </p:scale>
        <p:origin x="2264" y="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948" y="84"/>
      </p:cViewPr>
      <p:guideLst>
        <p:guide orient="horz" pos="3109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2370"/>
          </a:xfrm>
          <a:prstGeom prst="rect">
            <a:avLst/>
          </a:prstGeom>
        </p:spPr>
        <p:txBody>
          <a:bodyPr vert="horz" lIns="94873" tIns="47437" rIns="94873" bIns="47437" rtlCol="0"/>
          <a:lstStyle>
            <a:lvl1pPr algn="l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2370"/>
          </a:xfrm>
          <a:prstGeom prst="rect">
            <a:avLst/>
          </a:prstGeom>
        </p:spPr>
        <p:txBody>
          <a:bodyPr vert="horz" lIns="94873" tIns="47437" rIns="94873" bIns="47437" rtlCol="0"/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32B58E8E-54F6-43B4-A083-DBF8D2D357C6}" type="datetimeFigureOut">
              <a:rPr lang="de-DE"/>
              <a:pPr>
                <a:defRPr/>
              </a:pPr>
              <a:t>14.11.16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5541"/>
            <a:ext cx="2919565" cy="492370"/>
          </a:xfrm>
          <a:prstGeom prst="rect">
            <a:avLst/>
          </a:prstGeom>
        </p:spPr>
        <p:txBody>
          <a:bodyPr vert="horz" lIns="94873" tIns="47437" rIns="94873" bIns="47437" rtlCol="0" anchor="b"/>
          <a:lstStyle>
            <a:lvl1pPr algn="l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4626" y="9375541"/>
            <a:ext cx="2919565" cy="492370"/>
          </a:xfrm>
          <a:prstGeom prst="rect">
            <a:avLst/>
          </a:prstGeom>
        </p:spPr>
        <p:txBody>
          <a:bodyPr vert="horz" lIns="94873" tIns="47437" rIns="94873" bIns="47437" rtlCol="0" anchor="b"/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598692EE-037E-4A28-BED3-9E74EBE8CC1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57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2370"/>
          </a:xfrm>
          <a:prstGeom prst="rect">
            <a:avLst/>
          </a:prstGeom>
        </p:spPr>
        <p:txBody>
          <a:bodyPr vert="horz" lIns="94873" tIns="47437" rIns="94873" bIns="47437" rtlCol="0"/>
          <a:lstStyle>
            <a:lvl1pPr algn="l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4626" y="0"/>
            <a:ext cx="2919565" cy="492370"/>
          </a:xfrm>
          <a:prstGeom prst="rect">
            <a:avLst/>
          </a:prstGeom>
        </p:spPr>
        <p:txBody>
          <a:bodyPr vert="horz" lIns="94873" tIns="47437" rIns="94873" bIns="47437" rtlCol="0"/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01ABD347-4085-4DBD-BA6F-7C37723FFFB1}" type="datetimeFigureOut">
              <a:rPr lang="de-DE"/>
              <a:pPr>
                <a:defRPr/>
              </a:pPr>
              <a:t>14.11.16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41363"/>
            <a:ext cx="492918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73" tIns="47437" rIns="94873" bIns="47437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3262" y="4686982"/>
            <a:ext cx="5389240" cy="4440796"/>
          </a:xfrm>
          <a:prstGeom prst="rect">
            <a:avLst/>
          </a:prstGeom>
        </p:spPr>
        <p:txBody>
          <a:bodyPr vert="horz" lIns="94873" tIns="47437" rIns="94873" bIns="47437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5541"/>
            <a:ext cx="2919565" cy="492370"/>
          </a:xfrm>
          <a:prstGeom prst="rect">
            <a:avLst/>
          </a:prstGeom>
        </p:spPr>
        <p:txBody>
          <a:bodyPr vert="horz" lIns="94873" tIns="47437" rIns="94873" bIns="47437" rtlCol="0" anchor="b"/>
          <a:lstStyle>
            <a:lvl1pPr algn="l">
              <a:defRPr sz="13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4626" y="9375541"/>
            <a:ext cx="2919565" cy="492370"/>
          </a:xfrm>
          <a:prstGeom prst="rect">
            <a:avLst/>
          </a:prstGeom>
        </p:spPr>
        <p:txBody>
          <a:bodyPr vert="horz" lIns="94873" tIns="47437" rIns="94873" bIns="47437" rtlCol="0" anchor="b"/>
          <a:lstStyle>
            <a:lvl1pPr algn="r">
              <a:defRPr sz="1300">
                <a:cs typeface="+mn-cs"/>
              </a:defRPr>
            </a:lvl1pPr>
          </a:lstStyle>
          <a:p>
            <a:pPr>
              <a:defRPr/>
            </a:pPr>
            <a:fld id="{E5D2E640-F678-4D86-A00E-46CDEA1CBDC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4916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59" y="1100666"/>
            <a:ext cx="5998108" cy="54102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059832" y="1100666"/>
            <a:ext cx="6084168" cy="5410201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75"/>
          <p:cNvSpPr>
            <a:spLocks noGrp="1" noChangeArrowheads="1"/>
          </p:cNvSpPr>
          <p:nvPr userDrawn="1">
            <p:ph type="ctrTitle"/>
          </p:nvPr>
        </p:nvSpPr>
        <p:spPr>
          <a:xfrm>
            <a:off x="4500755" y="940526"/>
            <a:ext cx="4469487" cy="2063931"/>
          </a:xfrm>
          <a:prstGeom prst="rect">
            <a:avLst/>
          </a:prstGeom>
        </p:spPr>
        <p:txBody>
          <a:bodyPr anchor="ctr"/>
          <a:lstStyle>
            <a:lvl1pPr algn="r">
              <a:defRPr sz="3000">
                <a:solidFill>
                  <a:schemeClr val="bg1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Text Box 66"/>
          <p:cNvSpPr txBox="1">
            <a:spLocks noChangeArrowheads="1"/>
          </p:cNvSpPr>
          <p:nvPr userDrawn="1"/>
        </p:nvSpPr>
        <p:spPr bwMode="auto">
          <a:xfrm>
            <a:off x="179512" y="6588125"/>
            <a:ext cx="380841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l" defTabSz="820738">
              <a:spcBef>
                <a:spcPct val="50000"/>
              </a:spcBef>
            </a:pPr>
            <a:r>
              <a:rPr lang="en-US" sz="1100" smtClean="0">
                <a:solidFill>
                  <a:schemeClr val="bg1"/>
                </a:solidFill>
              </a:rPr>
              <a:t>Agile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6084168" y="6588419"/>
            <a:ext cx="2886075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marL="0" marR="0" indent="0" algn="r" defTabSz="8207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smtClean="0">
                <a:solidFill>
                  <a:schemeClr val="bg1"/>
                </a:solidFill>
              </a:rPr>
              <a:t>AOE</a:t>
            </a:r>
            <a:r>
              <a:rPr lang="en-US" sz="1100" baseline="0" smtClean="0">
                <a:solidFill>
                  <a:schemeClr val="bg1"/>
                </a:solidFill>
              </a:rPr>
              <a:t> internal only</a:t>
            </a:r>
            <a:r>
              <a:rPr lang="en-US" sz="1100" b="1" baseline="0" smtClean="0">
                <a:solidFill>
                  <a:schemeClr val="bg1"/>
                </a:solidFill>
              </a:rPr>
              <a:t> </a:t>
            </a: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 marL="0" marR="0" indent="0" algn="r" defTabSz="82073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100" b="1" smtClean="0">
                <a:solidFill>
                  <a:schemeClr val="bg1"/>
                </a:solidFill>
              </a:rPr>
              <a:t>    </a:t>
            </a:r>
            <a:endParaRPr lang="en-US" sz="1100" b="1">
              <a:solidFill>
                <a:schemeClr val="bg1"/>
              </a:solidFill>
            </a:endParaRPr>
          </a:p>
        </p:txBody>
      </p:sp>
      <p:pic>
        <p:nvPicPr>
          <p:cNvPr id="6" name="Picture 5" descr="Kolibri-csc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 flipH="1">
            <a:off x="59567" y="1691938"/>
            <a:ext cx="4048302" cy="33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20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7A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53604" y="250825"/>
            <a:ext cx="7083517" cy="3754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/>
            </a:lvl1pPr>
          </a:lstStyle>
          <a:p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Highlights      </a:t>
            </a:r>
            <a:r>
              <a:rPr lang="de-DE" dirty="0" smtClean="0">
                <a:solidFill>
                  <a:schemeClr val="bg1"/>
                </a:solidFill>
              </a:rPr>
              <a:t>I    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257414" y="1325246"/>
            <a:ext cx="7825978" cy="4206875"/>
          </a:xfrm>
          <a:prstGeom prst="rect">
            <a:avLst/>
          </a:prstGeom>
        </p:spPr>
        <p:txBody>
          <a:bodyPr/>
          <a:lstStyle>
            <a:lvl1pPr>
              <a:defRPr lang="de-DE" sz="2000" baseline="0" dirty="0" smtClean="0">
                <a:latin typeface="Calibri" pitchFamily="34" charset="0"/>
                <a:cs typeface="Calibri" pitchFamily="34" charset="0"/>
              </a:defRPr>
            </a:lvl1pPr>
            <a:lvl2pPr>
              <a:defRPr lang="de-DE" sz="1800" dirty="0">
                <a:latin typeface="Calibri" pitchFamily="34" charset="0"/>
                <a:cs typeface="Calibri" pitchFamily="34" charset="0"/>
              </a:defRPr>
            </a:lvl2pPr>
          </a:lstStyle>
          <a:p>
            <a:pPr marL="342900" lvl="0" indent="-342900" eaLnBrk="0" fontAlgn="base" hangingPunct="0">
              <a:spcAft>
                <a:spcPct val="0"/>
              </a:spcAft>
            </a:pPr>
            <a:r>
              <a:rPr lang="de-DE" dirty="0" smtClean="0"/>
              <a:t>Textmasterformat bearbeiten</a:t>
            </a:r>
          </a:p>
          <a:p>
            <a:pPr marL="800100" lvl="1" indent="-342900" eaLnBrk="0" fontAlgn="base" hangingPunct="0">
              <a:spcAft>
                <a:spcPct val="0"/>
              </a:spcAft>
              <a:buChar char="•"/>
            </a:pPr>
            <a:r>
              <a:rPr lang="de-DE" sz="1200" dirty="0" smtClean="0">
                <a:cs typeface="ClanOT-News"/>
              </a:rPr>
              <a:t>Bereitstellung der Entwicklungs-, </a:t>
            </a:r>
            <a:r>
              <a:rPr lang="de-DE" sz="1200" dirty="0" err="1" smtClean="0">
                <a:cs typeface="ClanOT-News"/>
              </a:rPr>
              <a:t>Staging</a:t>
            </a:r>
            <a:r>
              <a:rPr lang="de-DE" sz="1200" dirty="0" smtClean="0">
                <a:cs typeface="ClanOT-News"/>
              </a:rPr>
              <a:t>- und </a:t>
            </a:r>
            <a:r>
              <a:rPr lang="de-DE" sz="1200" dirty="0" err="1" smtClean="0">
                <a:cs typeface="ClanOT-News"/>
              </a:rPr>
              <a:t>Deploymentumgebung</a:t>
            </a:r>
            <a:r>
              <a:rPr lang="de-DE" sz="1200" dirty="0" smtClean="0">
                <a:cs typeface="ClanOT-News"/>
              </a:rPr>
              <a:t> auf denen die Weiterentwicklung und das </a:t>
            </a:r>
            <a:r>
              <a:rPr lang="de-DE" sz="1200" dirty="0" err="1" smtClean="0">
                <a:cs typeface="ClanOT-News"/>
              </a:rPr>
              <a:t>Testing</a:t>
            </a:r>
            <a:r>
              <a:rPr lang="de-DE" sz="1200" dirty="0" smtClean="0">
                <a:cs typeface="ClanOT-News"/>
              </a:rPr>
              <a:t> stattfinden</a:t>
            </a:r>
          </a:p>
          <a:p>
            <a:pPr marL="800100" lvl="1" indent="-342900" eaLnBrk="0" fontAlgn="base" hangingPunct="0">
              <a:spcAft>
                <a:spcPct val="0"/>
              </a:spcAft>
              <a:buChar char="•"/>
            </a:pPr>
            <a:r>
              <a:rPr lang="de-DE" sz="1200" dirty="0" smtClean="0">
                <a:cs typeface="ClanOT-News"/>
              </a:rPr>
              <a:t>Einspielen von Sicherheitsupdates</a:t>
            </a:r>
          </a:p>
          <a:p>
            <a:pPr marL="800100" lvl="1" indent="-342900" eaLnBrk="0" fontAlgn="base" hangingPunct="0">
              <a:spcAft>
                <a:spcPct val="0"/>
              </a:spcAft>
              <a:buChar char="•"/>
            </a:pPr>
            <a:r>
              <a:rPr lang="de-DE" sz="1200" dirty="0" smtClean="0">
                <a:cs typeface="ClanOT-News"/>
              </a:rPr>
              <a:t>Monitoring der Applikationsperformance</a:t>
            </a:r>
          </a:p>
          <a:p>
            <a:pPr marL="800100" lvl="1" indent="-342900" eaLnBrk="0" fontAlgn="base" hangingPunct="0">
              <a:spcAft>
                <a:spcPct val="0"/>
              </a:spcAft>
              <a:buChar char="•"/>
            </a:pPr>
            <a:r>
              <a:rPr lang="de-DE" sz="1200" dirty="0" smtClean="0">
                <a:cs typeface="ClanOT-News"/>
              </a:rPr>
              <a:t>Bereitstellung der Entwicklungs-, </a:t>
            </a:r>
            <a:r>
              <a:rPr lang="de-DE" sz="1200" dirty="0" err="1" smtClean="0">
                <a:cs typeface="ClanOT-News"/>
              </a:rPr>
              <a:t>Staging</a:t>
            </a:r>
            <a:r>
              <a:rPr lang="de-DE" sz="1200" dirty="0" smtClean="0">
                <a:cs typeface="ClanOT-News"/>
              </a:rPr>
              <a:t>- und </a:t>
            </a:r>
            <a:r>
              <a:rPr lang="de-DE" sz="1200" dirty="0" err="1" smtClean="0">
                <a:cs typeface="ClanOT-News"/>
              </a:rPr>
              <a:t>Deploymentumgebung</a:t>
            </a:r>
            <a:r>
              <a:rPr lang="de-DE" sz="1200" dirty="0" smtClean="0">
                <a:cs typeface="ClanOT-News"/>
              </a:rPr>
              <a:t> auf denen die Weiterentwicklung und das </a:t>
            </a:r>
            <a:r>
              <a:rPr lang="de-DE" sz="1200" dirty="0" err="1" smtClean="0">
                <a:cs typeface="ClanOT-News"/>
              </a:rPr>
              <a:t>Testing</a:t>
            </a:r>
            <a:r>
              <a:rPr lang="de-DE" sz="1200" dirty="0" smtClean="0">
                <a:cs typeface="ClanOT-News"/>
              </a:rPr>
              <a:t> stattfinden</a:t>
            </a:r>
          </a:p>
          <a:p>
            <a:pPr marL="800100" lvl="1" indent="-342900" eaLnBrk="0" fontAlgn="base" hangingPunct="0">
              <a:spcAft>
                <a:spcPct val="0"/>
              </a:spcAft>
              <a:buChar char="•"/>
            </a:pPr>
            <a:r>
              <a:rPr lang="de-DE" sz="1200" dirty="0" smtClean="0">
                <a:cs typeface="ClanOT-News"/>
              </a:rPr>
              <a:t>Einspielen von Sicherheitsupdates</a:t>
            </a:r>
          </a:p>
          <a:p>
            <a:pPr marL="800100" lvl="1" indent="-342900" eaLnBrk="0" fontAlgn="base" hangingPunct="0">
              <a:spcAft>
                <a:spcPct val="0"/>
              </a:spcAft>
              <a:buChar char="•"/>
            </a:pPr>
            <a:r>
              <a:rPr lang="de-DE" sz="1200" dirty="0" smtClean="0">
                <a:cs typeface="ClanOT-News"/>
              </a:rPr>
              <a:t>Monitoring der Applikationsperformance</a:t>
            </a:r>
          </a:p>
          <a:p>
            <a:pPr marL="800100" lvl="1" indent="-342900" eaLnBrk="0" fontAlgn="base" hangingPunct="0">
              <a:spcAft>
                <a:spcPct val="0"/>
              </a:spcAft>
              <a:buChar char="•"/>
            </a:pPr>
            <a:endParaRPr lang="de-DE" sz="1200" dirty="0">
              <a:cs typeface="ClanOT-News"/>
            </a:endParaRPr>
          </a:p>
        </p:txBody>
      </p:sp>
    </p:spTree>
    <p:extLst>
      <p:ext uri="{BB962C8B-B14F-4D97-AF65-F5344CB8AC3E}">
        <p14:creationId xmlns:p14="http://schemas.microsoft.com/office/powerpoint/2010/main" val="8799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7A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53604" y="250825"/>
            <a:ext cx="7083517" cy="3754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/>
            </a:lvl1pPr>
          </a:lstStyle>
          <a:p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Highlights      </a:t>
            </a:r>
            <a:r>
              <a:rPr lang="de-DE" dirty="0" smtClean="0">
                <a:solidFill>
                  <a:schemeClr val="bg1"/>
                </a:solidFill>
              </a:rPr>
              <a:t>I     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94" y="1206979"/>
            <a:ext cx="4583430" cy="807720"/>
          </a:xfrm>
          <a:prstGeom prst="rect">
            <a:avLst/>
          </a:prstGeom>
        </p:spPr>
      </p:pic>
      <p:sp>
        <p:nvSpPr>
          <p:cNvPr id="13" name="Bildplatzhalter 5"/>
          <p:cNvSpPr>
            <a:spLocks noGrp="1"/>
          </p:cNvSpPr>
          <p:nvPr>
            <p:ph type="pic" sz="quarter" idx="12"/>
          </p:nvPr>
        </p:nvSpPr>
        <p:spPr>
          <a:xfrm>
            <a:off x="992981" y="1768009"/>
            <a:ext cx="4292204" cy="4148137"/>
          </a:xfrm>
          <a:prstGeom prst="rect">
            <a:avLst/>
          </a:prstGeom>
          <a:ln w="12700">
            <a:solidFill>
              <a:srgbClr val="7A8790"/>
            </a:solidFill>
          </a:ln>
        </p:spPr>
        <p:txBody>
          <a:bodyPr/>
          <a:lstStyle/>
          <a:p>
            <a:endParaRPr lang="de-DE"/>
          </a:p>
        </p:txBody>
      </p:sp>
      <p:sp>
        <p:nvSpPr>
          <p:cNvPr id="14" name="Textplatzhalter 4"/>
          <p:cNvSpPr>
            <a:spLocks noGrp="1" noChangeAspect="1"/>
          </p:cNvSpPr>
          <p:nvPr>
            <p:ph type="body" sz="quarter" idx="13"/>
          </p:nvPr>
        </p:nvSpPr>
        <p:spPr>
          <a:xfrm>
            <a:off x="6033409" y="2282956"/>
            <a:ext cx="3110591" cy="2315158"/>
          </a:xfrm>
          <a:prstGeom prst="rect">
            <a:avLst/>
          </a:prstGeom>
          <a:solidFill>
            <a:srgbClr val="7A8790"/>
          </a:solidFill>
        </p:spPr>
        <p:txBody>
          <a:bodyPr wrap="square" lIns="360000" tIns="360000" rIns="360000" bIns="360000" anchor="ctr" anchorCtr="0"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  <a:lvl2pPr marL="457177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5002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2"/>
          <a:stretch/>
        </p:blipFill>
        <p:spPr>
          <a:xfrm>
            <a:off x="7274770" y="-1"/>
            <a:ext cx="1869230" cy="13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2"/>
          <a:stretch/>
        </p:blipFill>
        <p:spPr>
          <a:xfrm>
            <a:off x="7274770" y="-1"/>
            <a:ext cx="1869230" cy="1397479"/>
          </a:xfrm>
          <a:prstGeom prst="rect">
            <a:avLst/>
          </a:prstGeom>
        </p:spPr>
      </p:pic>
      <p:pic>
        <p:nvPicPr>
          <p:cNvPr id="4" name="Bild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/>
          <a:stretch/>
        </p:blipFill>
        <p:spPr>
          <a:xfrm>
            <a:off x="-579027" y="515003"/>
            <a:ext cx="8374256" cy="6184402"/>
          </a:xfrm>
          <a:prstGeom prst="rect">
            <a:avLst/>
          </a:prstGeom>
        </p:spPr>
      </p:pic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1217453" y="1182849"/>
            <a:ext cx="4835204" cy="4039299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 </a:t>
            </a:r>
            <a:endParaRPr lang="de-DE"/>
          </a:p>
        </p:txBody>
      </p:sp>
      <p:sp>
        <p:nvSpPr>
          <p:cNvPr id="8" name="Textplatzhalter 4"/>
          <p:cNvSpPr>
            <a:spLocks noGrp="1" noChangeAspect="1"/>
          </p:cNvSpPr>
          <p:nvPr>
            <p:ph type="body" sz="quarter" idx="11"/>
          </p:nvPr>
        </p:nvSpPr>
        <p:spPr>
          <a:xfrm>
            <a:off x="6033409" y="2282956"/>
            <a:ext cx="3110591" cy="2315158"/>
          </a:xfrm>
          <a:prstGeom prst="rect">
            <a:avLst/>
          </a:prstGeom>
          <a:solidFill>
            <a:srgbClr val="7A8790"/>
          </a:solidFill>
        </p:spPr>
        <p:txBody>
          <a:bodyPr wrap="square" lIns="360000" tIns="360000" rIns="360000" bIns="360000" anchor="ctr" anchorCtr="0"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  <a:lvl2pPr marL="457177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9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0"/>
          <a:stretch/>
        </p:blipFill>
        <p:spPr>
          <a:xfrm>
            <a:off x="106978" y="698739"/>
            <a:ext cx="8374256" cy="6000667"/>
          </a:xfrm>
          <a:prstGeom prst="rect">
            <a:avLst/>
          </a:prstGeom>
        </p:spPr>
      </p:pic>
      <p:pic>
        <p:nvPicPr>
          <p:cNvPr id="9" name="Bild 12" descr="iphone4-vertic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9" y="3185452"/>
            <a:ext cx="1370308" cy="328874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2"/>
          <a:stretch/>
        </p:blipFill>
        <p:spPr>
          <a:xfrm>
            <a:off x="7274770" y="-1"/>
            <a:ext cx="1869230" cy="1397479"/>
          </a:xfrm>
          <a:prstGeom prst="rect">
            <a:avLst/>
          </a:prstGeom>
        </p:spPr>
      </p:pic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1903252" y="1191238"/>
            <a:ext cx="4835205" cy="401893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 </a:t>
            </a:r>
            <a:endParaRPr lang="de-DE"/>
          </a:p>
        </p:txBody>
      </p:sp>
      <p:sp>
        <p:nvSpPr>
          <p:cNvPr id="8" name="Textplatzhalter 4"/>
          <p:cNvSpPr>
            <a:spLocks noGrp="1" noChangeAspect="1"/>
          </p:cNvSpPr>
          <p:nvPr>
            <p:ph type="body" sz="quarter" idx="11"/>
          </p:nvPr>
        </p:nvSpPr>
        <p:spPr>
          <a:xfrm>
            <a:off x="6033409" y="2282956"/>
            <a:ext cx="3110591" cy="2315158"/>
          </a:xfrm>
          <a:prstGeom prst="rect">
            <a:avLst/>
          </a:prstGeom>
          <a:solidFill>
            <a:srgbClr val="7A8790"/>
          </a:solidFill>
        </p:spPr>
        <p:txBody>
          <a:bodyPr wrap="square" lIns="360000" tIns="360000" rIns="360000" bIns="360000" anchor="ctr" anchorCtr="0"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  <a:lvl2pPr marL="457177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2"/>
          </p:nvPr>
        </p:nvSpPr>
        <p:spPr>
          <a:xfrm>
            <a:off x="639366" y="3786558"/>
            <a:ext cx="863203" cy="18256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72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346" y="1265507"/>
            <a:ext cx="6144047" cy="4915238"/>
          </a:xfrm>
          <a:prstGeom prst="rect">
            <a:avLst/>
          </a:prstGeom>
        </p:spPr>
      </p:pic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>
          <a:xfrm>
            <a:off x="892969" y="2277612"/>
            <a:ext cx="2878931" cy="289000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7A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2"/>
          <a:stretch/>
        </p:blipFill>
        <p:spPr>
          <a:xfrm>
            <a:off x="7274770" y="-1"/>
            <a:ext cx="1869230" cy="1397479"/>
          </a:xfrm>
          <a:prstGeom prst="rect">
            <a:avLst/>
          </a:prstGeom>
        </p:spPr>
      </p:pic>
      <p:sp>
        <p:nvSpPr>
          <p:cNvPr id="1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4370749" y="2686891"/>
            <a:ext cx="4052888" cy="1507281"/>
          </a:xfrm>
          <a:prstGeom prst="rect">
            <a:avLst/>
          </a:prstGeom>
        </p:spPr>
        <p:txBody>
          <a:bodyPr lIns="216000" tIns="216000" rIns="216000" bIns="216000" anchor="ctr" anchorCtr="0"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2998" y="238299"/>
            <a:ext cx="7130490" cy="4479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 baseline="0"/>
            </a:lvl1pPr>
          </a:lstStyle>
          <a:p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Case Study - </a:t>
            </a:r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Lorem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ipsum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     </a:t>
            </a:r>
            <a:r>
              <a:rPr lang="de-DE" dirty="0" smtClean="0">
                <a:solidFill>
                  <a:schemeClr val="bg1"/>
                </a:solidFill>
              </a:rPr>
              <a:t>I     </a:t>
            </a:r>
            <a:r>
              <a:rPr lang="de-DE" dirty="0" err="1" smtClean="0">
                <a:solidFill>
                  <a:schemeClr val="bg1"/>
                </a:solidFill>
              </a:rPr>
              <a:t>Lorem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ipsum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7A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2"/>
          <a:stretch/>
        </p:blipFill>
        <p:spPr>
          <a:xfrm>
            <a:off x="7274770" y="-1"/>
            <a:ext cx="1869230" cy="1397479"/>
          </a:xfrm>
          <a:prstGeom prst="rect">
            <a:avLst/>
          </a:prstGeom>
        </p:spPr>
      </p:pic>
      <p:sp>
        <p:nvSpPr>
          <p:cNvPr id="1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5091113" y="2699417"/>
            <a:ext cx="4052888" cy="1507281"/>
          </a:xfrm>
          <a:prstGeom prst="rect">
            <a:avLst/>
          </a:prstGeom>
        </p:spPr>
        <p:txBody>
          <a:bodyPr lIns="216000" tIns="216000" rIns="216000" bIns="216000" anchor="ctr" anchorCtr="0"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2998" y="238299"/>
            <a:ext cx="7130490" cy="4479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 baseline="0"/>
            </a:lvl1pPr>
          </a:lstStyle>
          <a:p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Case Study - </a:t>
            </a:r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Lorem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ipsum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     </a:t>
            </a:r>
            <a:r>
              <a:rPr lang="de-DE" dirty="0" smtClean="0">
                <a:solidFill>
                  <a:schemeClr val="bg1"/>
                </a:solidFill>
              </a:rPr>
              <a:t>I     </a:t>
            </a:r>
            <a:r>
              <a:rPr lang="de-DE" dirty="0" err="1" smtClean="0">
                <a:solidFill>
                  <a:schemeClr val="bg1"/>
                </a:solidFill>
              </a:rPr>
              <a:t>Lorem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ipsum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Bild 21" descr="iphone4-vertic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93" y="1899712"/>
            <a:ext cx="1596671" cy="3832009"/>
          </a:xfrm>
          <a:prstGeom prst="rect">
            <a:avLst/>
          </a:prstGeom>
        </p:spPr>
      </p:pic>
      <p:pic>
        <p:nvPicPr>
          <p:cNvPr id="10" name="Bild 22" descr="iphone4-vertic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83" y="1899712"/>
            <a:ext cx="1596671" cy="3832009"/>
          </a:xfrm>
          <a:prstGeom prst="rect">
            <a:avLst/>
          </a:prstGeom>
        </p:spPr>
      </p:pic>
      <p:pic>
        <p:nvPicPr>
          <p:cNvPr id="11" name="Bild 23" descr="iphone4-vertic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74" y="1899712"/>
            <a:ext cx="1596671" cy="3832009"/>
          </a:xfrm>
          <a:prstGeom prst="rect">
            <a:avLst/>
          </a:prstGeom>
        </p:spPr>
      </p:pic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3520230" y="2592389"/>
            <a:ext cx="1040701" cy="2154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3"/>
          </p:nvPr>
        </p:nvSpPr>
        <p:spPr>
          <a:xfrm>
            <a:off x="2161213" y="2594476"/>
            <a:ext cx="1041284" cy="2154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08489" y="2596564"/>
            <a:ext cx="1028701" cy="2154237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57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2"/>
          <a:stretch/>
        </p:blipFill>
        <p:spPr>
          <a:xfrm>
            <a:off x="7274770" y="-1"/>
            <a:ext cx="1869230" cy="1397479"/>
          </a:xfrm>
          <a:prstGeom prst="rect">
            <a:avLst/>
          </a:prstGeom>
        </p:spPr>
      </p:pic>
      <p:sp>
        <p:nvSpPr>
          <p:cNvPr id="1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195278" y="1736873"/>
            <a:ext cx="2350656" cy="805551"/>
          </a:xfrm>
          <a:prstGeom prst="rect">
            <a:avLst/>
          </a:prstGeom>
        </p:spPr>
        <p:txBody>
          <a:bodyPr wrap="square" lIns="216000" tIns="216000" rIns="216000" bIns="216000" anchor="ctr" anchorCtr="0"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</a:t>
            </a:r>
            <a:br>
              <a:rPr lang="de-DE" dirty="0" smtClean="0"/>
            </a:br>
            <a:r>
              <a:rPr lang="de-DE" dirty="0" smtClean="0"/>
              <a:t>bearbeiten</a:t>
            </a:r>
          </a:p>
        </p:txBody>
      </p:sp>
      <p:pic>
        <p:nvPicPr>
          <p:cNvPr id="12" name="Bild 4" descr="imac-2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39" y="275422"/>
            <a:ext cx="5107982" cy="5642616"/>
          </a:xfrm>
          <a:prstGeom prst="rect">
            <a:avLst/>
          </a:prstGeom>
        </p:spPr>
      </p:pic>
      <p:pic>
        <p:nvPicPr>
          <p:cNvPr id="19" name="Bild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43698" y="3314305"/>
            <a:ext cx="5061557" cy="2277701"/>
          </a:xfrm>
          <a:prstGeom prst="rect">
            <a:avLst/>
          </a:prstGeom>
        </p:spPr>
      </p:pic>
      <p:pic>
        <p:nvPicPr>
          <p:cNvPr id="20" name="Bild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16" y="2603978"/>
            <a:ext cx="4718059" cy="3774446"/>
          </a:xfrm>
          <a:prstGeom prst="rect">
            <a:avLst/>
          </a:prstGeom>
        </p:spPr>
      </p:pic>
      <p:pic>
        <p:nvPicPr>
          <p:cNvPr id="21" name="Bild 12" descr="iphone4-vertical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148" y="4000469"/>
            <a:ext cx="897752" cy="2154606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1"/>
          </p:nvPr>
        </p:nvSpPr>
        <p:spPr>
          <a:xfrm>
            <a:off x="2052413" y="997528"/>
            <a:ext cx="3758184" cy="283624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3" name="Bildplatzhalter 22"/>
          <p:cNvSpPr>
            <a:spLocks noGrp="1"/>
          </p:cNvSpPr>
          <p:nvPr>
            <p:ph type="pic" sz="quarter" idx="12"/>
          </p:nvPr>
        </p:nvSpPr>
        <p:spPr>
          <a:xfrm>
            <a:off x="319210" y="3271889"/>
            <a:ext cx="1334192" cy="238076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5" name="Bildplatzhalter 24"/>
          <p:cNvSpPr>
            <a:spLocks noGrp="1"/>
          </p:cNvSpPr>
          <p:nvPr>
            <p:ph type="pic" sz="quarter" idx="13"/>
          </p:nvPr>
        </p:nvSpPr>
        <p:spPr>
          <a:xfrm>
            <a:off x="2566139" y="4389120"/>
            <a:ext cx="578566" cy="121698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7" name="Bildplatzhalter 26"/>
          <p:cNvSpPr>
            <a:spLocks noGrp="1"/>
          </p:cNvSpPr>
          <p:nvPr>
            <p:ph type="pic" sz="quarter" idx="14"/>
          </p:nvPr>
        </p:nvSpPr>
        <p:spPr>
          <a:xfrm>
            <a:off x="6119830" y="3265240"/>
            <a:ext cx="2735719" cy="228766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1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7A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2998" y="238299"/>
            <a:ext cx="7130490" cy="4479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 baseline="0"/>
            </a:lvl1pPr>
          </a:lstStyle>
          <a:p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Lorem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ipsum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     </a:t>
            </a:r>
            <a:r>
              <a:rPr lang="de-DE" dirty="0" smtClean="0">
                <a:solidFill>
                  <a:schemeClr val="bg1"/>
                </a:solidFill>
              </a:rPr>
              <a:t>I     </a:t>
            </a:r>
            <a:r>
              <a:rPr lang="de-DE" dirty="0" err="1" smtClean="0">
                <a:solidFill>
                  <a:schemeClr val="bg1"/>
                </a:solidFill>
              </a:rPr>
              <a:t>Lorem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ipsum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7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3049918" y="1673622"/>
            <a:ext cx="4052888" cy="2172079"/>
          </a:xfrm>
          <a:prstGeom prst="rect">
            <a:avLst/>
          </a:prstGeom>
        </p:spPr>
        <p:txBody>
          <a:bodyPr lIns="216000" tIns="216000" rIns="216000" bIns="216000" anchor="ctr" anchorCtr="0">
            <a:spAutoFit/>
          </a:bodyPr>
          <a:lstStyle>
            <a:lvl1pPr marL="342884" marR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  <a:lvl2pPr marL="742913" indent="-285736">
              <a:buClr>
                <a:srgbClr val="F78E1A"/>
              </a:buClr>
              <a:buFont typeface="Arial" panose="020B0604020202020204" pitchFamily="34" charset="0"/>
              <a:buChar char="•"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</p:txBody>
      </p:sp>
      <p:sp>
        <p:nvSpPr>
          <p:cNvPr id="38" name="Rechteck 37"/>
          <p:cNvSpPr/>
          <p:nvPr userDrawn="1"/>
        </p:nvSpPr>
        <p:spPr>
          <a:xfrm>
            <a:off x="-3334" y="1430865"/>
            <a:ext cx="2806222" cy="4174068"/>
          </a:xfrm>
          <a:prstGeom prst="rect">
            <a:avLst/>
          </a:prstGeom>
          <a:solidFill>
            <a:srgbClr val="7A879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03539"/>
              </a:solidFill>
            </a:endParaRPr>
          </a:p>
        </p:txBody>
      </p:sp>
      <p:pic>
        <p:nvPicPr>
          <p:cNvPr id="39" name="Grafik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87" y="4405330"/>
            <a:ext cx="985424" cy="1292592"/>
          </a:xfrm>
          <a:prstGeom prst="rect">
            <a:avLst/>
          </a:prstGeom>
        </p:spPr>
      </p:pic>
      <p:sp>
        <p:nvSpPr>
          <p:cNvPr id="40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227913" y="4519585"/>
            <a:ext cx="4052888" cy="1064083"/>
          </a:xfrm>
          <a:prstGeom prst="rect">
            <a:avLst/>
          </a:prstGeom>
        </p:spPr>
        <p:txBody>
          <a:bodyPr lIns="216000" tIns="216000" rIns="216000" bIns="216000" anchor="ctr" anchorCtr="0"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</p:txBody>
      </p:sp>
      <p:sp>
        <p:nvSpPr>
          <p:cNvPr id="41" name="Bildplatzhalter 3"/>
          <p:cNvSpPr>
            <a:spLocks noGrp="1"/>
          </p:cNvSpPr>
          <p:nvPr>
            <p:ph type="pic" sz="quarter" idx="13"/>
          </p:nvPr>
        </p:nvSpPr>
        <p:spPr>
          <a:xfrm>
            <a:off x="1488438" y="1601435"/>
            <a:ext cx="1040606" cy="15970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2" name="Bildplatzhalter 3"/>
          <p:cNvSpPr>
            <a:spLocks noGrp="1"/>
          </p:cNvSpPr>
          <p:nvPr>
            <p:ph type="pic" sz="quarter" idx="14"/>
          </p:nvPr>
        </p:nvSpPr>
        <p:spPr>
          <a:xfrm>
            <a:off x="313148" y="1603523"/>
            <a:ext cx="1040606" cy="15970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3" name="Bildplatzhalter 3"/>
          <p:cNvSpPr>
            <a:spLocks noGrp="1"/>
          </p:cNvSpPr>
          <p:nvPr>
            <p:ph type="pic" sz="quarter" idx="15"/>
          </p:nvPr>
        </p:nvSpPr>
        <p:spPr>
          <a:xfrm>
            <a:off x="324108" y="3575050"/>
            <a:ext cx="1040606" cy="15970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4" name="Bildplatzhalter 3"/>
          <p:cNvSpPr>
            <a:spLocks noGrp="1"/>
          </p:cNvSpPr>
          <p:nvPr>
            <p:ph type="pic" sz="quarter" idx="16"/>
          </p:nvPr>
        </p:nvSpPr>
        <p:spPr>
          <a:xfrm>
            <a:off x="1490594" y="3575050"/>
            <a:ext cx="1040606" cy="15970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cxnSp>
        <p:nvCxnSpPr>
          <p:cNvPr id="45" name="Gerade Verbindung 44"/>
          <p:cNvCxnSpPr/>
          <p:nvPr userDrawn="1"/>
        </p:nvCxnSpPr>
        <p:spPr>
          <a:xfrm>
            <a:off x="3045145" y="4182533"/>
            <a:ext cx="5826710" cy="0"/>
          </a:xfrm>
          <a:prstGeom prst="line">
            <a:avLst/>
          </a:prstGeom>
          <a:ln>
            <a:solidFill>
              <a:schemeClr val="bg1">
                <a:alpha val="23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hteck 45"/>
          <p:cNvSpPr/>
          <p:nvPr userDrawn="1"/>
        </p:nvSpPr>
        <p:spPr>
          <a:xfrm>
            <a:off x="253114" y="3210122"/>
            <a:ext cx="5453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smtClean="0"/>
              <a:t>Name</a:t>
            </a:r>
            <a:endParaRPr lang="de-DE" sz="1050"/>
          </a:p>
        </p:txBody>
      </p:sp>
      <p:sp>
        <p:nvSpPr>
          <p:cNvPr id="47" name="Rechteck 46"/>
          <p:cNvSpPr/>
          <p:nvPr userDrawn="1"/>
        </p:nvSpPr>
        <p:spPr>
          <a:xfrm>
            <a:off x="1404686" y="3221552"/>
            <a:ext cx="5453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smtClean="0"/>
              <a:t>Name</a:t>
            </a:r>
            <a:endParaRPr lang="de-DE" sz="1050"/>
          </a:p>
        </p:txBody>
      </p:sp>
      <p:sp>
        <p:nvSpPr>
          <p:cNvPr id="48" name="Rechteck 47"/>
          <p:cNvSpPr/>
          <p:nvPr userDrawn="1"/>
        </p:nvSpPr>
        <p:spPr>
          <a:xfrm>
            <a:off x="251461" y="5179892"/>
            <a:ext cx="5453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smtClean="0"/>
              <a:t>Name</a:t>
            </a:r>
            <a:endParaRPr lang="de-DE" sz="1050"/>
          </a:p>
        </p:txBody>
      </p:sp>
      <p:sp>
        <p:nvSpPr>
          <p:cNvPr id="49" name="Rechteck 48"/>
          <p:cNvSpPr/>
          <p:nvPr userDrawn="1"/>
        </p:nvSpPr>
        <p:spPr>
          <a:xfrm>
            <a:off x="1421831" y="5179892"/>
            <a:ext cx="5453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smtClean="0"/>
              <a:t>Name</a:t>
            </a:r>
            <a:endParaRPr lang="de-DE" sz="1050"/>
          </a:p>
        </p:txBody>
      </p:sp>
    </p:spTree>
    <p:extLst>
      <p:ext uri="{BB962C8B-B14F-4D97-AF65-F5344CB8AC3E}">
        <p14:creationId xmlns:p14="http://schemas.microsoft.com/office/powerpoint/2010/main" val="220089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7A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2998" y="238299"/>
            <a:ext cx="7130490" cy="4479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 baseline="0"/>
            </a:lvl1pPr>
          </a:lstStyle>
          <a:p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Lorem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ipsum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     </a:t>
            </a:r>
            <a:r>
              <a:rPr lang="de-DE" dirty="0" smtClean="0">
                <a:solidFill>
                  <a:schemeClr val="bg1"/>
                </a:solidFill>
              </a:rPr>
              <a:t>I     </a:t>
            </a:r>
            <a:r>
              <a:rPr lang="de-DE" dirty="0" err="1" smtClean="0">
                <a:solidFill>
                  <a:schemeClr val="bg1"/>
                </a:solidFill>
              </a:rPr>
              <a:t>Lorem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ipsum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945957" y="1673622"/>
            <a:ext cx="4052888" cy="2172079"/>
          </a:xfrm>
          <a:prstGeom prst="rect">
            <a:avLst/>
          </a:prstGeom>
        </p:spPr>
        <p:txBody>
          <a:bodyPr lIns="216000" tIns="216000" rIns="216000" bIns="216000" anchor="ctr" anchorCtr="0">
            <a:spAutoFit/>
          </a:bodyPr>
          <a:lstStyle>
            <a:lvl1pPr marL="342884" marR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  <a:lvl2pPr marL="742913" indent="-285736">
              <a:buClr>
                <a:srgbClr val="F78E1A"/>
              </a:buClr>
              <a:buFont typeface="Arial" panose="020B0604020202020204" pitchFamily="34" charset="0"/>
              <a:buChar char="•"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</p:txBody>
      </p:sp>
      <p:sp>
        <p:nvSpPr>
          <p:cNvPr id="43" name="Rechteck 42"/>
          <p:cNvSpPr/>
          <p:nvPr userDrawn="1"/>
        </p:nvSpPr>
        <p:spPr>
          <a:xfrm>
            <a:off x="-3333" y="1430865"/>
            <a:ext cx="1589245" cy="4174068"/>
          </a:xfrm>
          <a:prstGeom prst="rect">
            <a:avLst/>
          </a:prstGeom>
          <a:solidFill>
            <a:srgbClr val="7A879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303539"/>
              </a:solidFill>
            </a:endParaRPr>
          </a:p>
        </p:txBody>
      </p:sp>
      <p:pic>
        <p:nvPicPr>
          <p:cNvPr id="44" name="Grafik 4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25" y="4405330"/>
            <a:ext cx="985424" cy="1292592"/>
          </a:xfrm>
          <a:prstGeom prst="rect">
            <a:avLst/>
          </a:prstGeom>
        </p:spPr>
      </p:pic>
      <p:sp>
        <p:nvSpPr>
          <p:cNvPr id="4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3243967" y="4519585"/>
            <a:ext cx="4052888" cy="1064083"/>
          </a:xfrm>
          <a:prstGeom prst="rect">
            <a:avLst/>
          </a:prstGeom>
        </p:spPr>
        <p:txBody>
          <a:bodyPr lIns="216000" tIns="216000" rIns="216000" bIns="216000" anchor="ctr" anchorCtr="0"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</p:txBody>
      </p:sp>
      <p:sp>
        <p:nvSpPr>
          <p:cNvPr id="46" name="Bildplatzhalter 3"/>
          <p:cNvSpPr>
            <a:spLocks noGrp="1"/>
          </p:cNvSpPr>
          <p:nvPr>
            <p:ph type="pic" sz="quarter" idx="14"/>
          </p:nvPr>
        </p:nvSpPr>
        <p:spPr>
          <a:xfrm>
            <a:off x="318865" y="1603523"/>
            <a:ext cx="1040606" cy="15970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47" name="Bildplatzhalter 3"/>
          <p:cNvSpPr>
            <a:spLocks noGrp="1"/>
          </p:cNvSpPr>
          <p:nvPr>
            <p:ph type="pic" sz="quarter" idx="15"/>
          </p:nvPr>
        </p:nvSpPr>
        <p:spPr>
          <a:xfrm>
            <a:off x="329824" y="3575050"/>
            <a:ext cx="1040606" cy="15970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cxnSp>
        <p:nvCxnSpPr>
          <p:cNvPr id="48" name="Gerade Verbindung 47"/>
          <p:cNvCxnSpPr/>
          <p:nvPr userDrawn="1"/>
        </p:nvCxnSpPr>
        <p:spPr>
          <a:xfrm>
            <a:off x="2306003" y="4182533"/>
            <a:ext cx="6994477" cy="0"/>
          </a:xfrm>
          <a:prstGeom prst="line">
            <a:avLst/>
          </a:prstGeom>
          <a:ln>
            <a:solidFill>
              <a:schemeClr val="bg1">
                <a:alpha val="23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 userDrawn="1"/>
        </p:nvSpPr>
        <p:spPr>
          <a:xfrm>
            <a:off x="258830" y="3210122"/>
            <a:ext cx="5453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smtClean="0"/>
              <a:t>Name</a:t>
            </a:r>
            <a:endParaRPr lang="de-DE" sz="1050"/>
          </a:p>
        </p:txBody>
      </p:sp>
      <p:sp>
        <p:nvSpPr>
          <p:cNvPr id="50" name="Rechteck 49"/>
          <p:cNvSpPr/>
          <p:nvPr userDrawn="1"/>
        </p:nvSpPr>
        <p:spPr>
          <a:xfrm>
            <a:off x="257177" y="5179892"/>
            <a:ext cx="5453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smtClean="0"/>
              <a:t>Name</a:t>
            </a:r>
            <a:endParaRPr lang="de-DE" sz="1050"/>
          </a:p>
        </p:txBody>
      </p:sp>
    </p:spTree>
    <p:extLst>
      <p:ext uri="{BB962C8B-B14F-4D97-AF65-F5344CB8AC3E}">
        <p14:creationId xmlns:p14="http://schemas.microsoft.com/office/powerpoint/2010/main" val="375009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ar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1268760"/>
            <a:ext cx="8640959" cy="4752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alibri" pitchFamily="34" charset="0"/>
                <a:cs typeface="Calibri" pitchFamily="34" charset="0"/>
              </a:defRPr>
            </a:lvl1pPr>
            <a:lvl2pPr marL="457200" indent="0">
              <a:buNone/>
              <a:defRPr sz="1800">
                <a:latin typeface="Calibri" pitchFamily="34" charset="0"/>
                <a:cs typeface="Calibri" pitchFamily="34" charset="0"/>
              </a:defRPr>
            </a:lvl2pPr>
            <a:lvl3pPr marL="914400" indent="0">
              <a:buNone/>
              <a:defRPr sz="1600">
                <a:latin typeface="Calibri" pitchFamily="34" charset="0"/>
                <a:cs typeface="Calibri" pitchFamily="34" charset="0"/>
              </a:defRPr>
            </a:lvl3pPr>
            <a:lvl4pPr marL="1371600" indent="0">
              <a:buNone/>
              <a:defRPr sz="1600">
                <a:latin typeface="Calibri" pitchFamily="34" charset="0"/>
                <a:cs typeface="Calibri" pitchFamily="34" charset="0"/>
              </a:defRPr>
            </a:lvl4pPr>
            <a:lvl5pPr marL="1828800" indent="0">
              <a:buNone/>
              <a:defRPr sz="16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11760" y="224522"/>
            <a:ext cx="5760640" cy="477107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Box 66"/>
          <p:cNvSpPr txBox="1">
            <a:spLocks noChangeArrowheads="1"/>
          </p:cNvSpPr>
          <p:nvPr userDrawn="1"/>
        </p:nvSpPr>
        <p:spPr bwMode="auto">
          <a:xfrm>
            <a:off x="179512" y="6588125"/>
            <a:ext cx="380841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l" defTabSz="820738">
              <a:spcBef>
                <a:spcPct val="50000"/>
              </a:spcBef>
            </a:pPr>
            <a:r>
              <a:rPr lang="en-US" sz="1100" smtClean="0">
                <a:solidFill>
                  <a:schemeClr val="bg1"/>
                </a:solidFill>
              </a:rPr>
              <a:t>Agile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6" name="Text Box 115"/>
          <p:cNvSpPr txBox="1">
            <a:spLocks noChangeArrowheads="1"/>
          </p:cNvSpPr>
          <p:nvPr userDrawn="1"/>
        </p:nvSpPr>
        <p:spPr bwMode="auto">
          <a:xfrm>
            <a:off x="6084168" y="6588419"/>
            <a:ext cx="2886075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marL="0" marR="0" indent="0" algn="r" defTabSz="8207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smtClean="0">
                <a:solidFill>
                  <a:schemeClr val="bg1"/>
                </a:solidFill>
              </a:rPr>
              <a:t>AOE</a:t>
            </a:r>
            <a:r>
              <a:rPr lang="en-US" sz="1100" baseline="0" smtClean="0">
                <a:solidFill>
                  <a:schemeClr val="bg1"/>
                </a:solidFill>
              </a:rPr>
              <a:t> internal only</a:t>
            </a:r>
            <a:r>
              <a:rPr lang="en-US" sz="1100" b="1" baseline="0" smtClean="0">
                <a:solidFill>
                  <a:schemeClr val="bg1"/>
                </a:solidFill>
              </a:rPr>
              <a:t> </a:t>
            </a: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 marL="0" marR="0" indent="0" algn="r" defTabSz="82073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100" b="1" smtClean="0">
                <a:solidFill>
                  <a:schemeClr val="bg1"/>
                </a:solidFill>
              </a:rPr>
              <a:t>    </a:t>
            </a:r>
            <a:endParaRPr lang="en-US" sz="1100" b="1">
              <a:solidFill>
                <a:schemeClr val="bg1"/>
              </a:solidFill>
            </a:endParaRPr>
          </a:p>
        </p:txBody>
      </p:sp>
      <p:pic>
        <p:nvPicPr>
          <p:cNvPr id="10" name="Picture 4" descr="Kolibri-csc-with-bord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14786" y="0"/>
            <a:ext cx="829214" cy="6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38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/>
          <p:cNvSpPr/>
          <p:nvPr userDrawn="1"/>
        </p:nvSpPr>
        <p:spPr>
          <a:xfrm>
            <a:off x="-5842" y="1430866"/>
            <a:ext cx="2186626" cy="2165090"/>
          </a:xfrm>
          <a:prstGeom prst="rect">
            <a:avLst/>
          </a:prstGeom>
          <a:solidFill>
            <a:srgbClr val="7A879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3539"/>
              </a:solidFill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-5842" y="3835019"/>
            <a:ext cx="2186626" cy="2165090"/>
          </a:xfrm>
          <a:prstGeom prst="rect">
            <a:avLst/>
          </a:prstGeom>
          <a:solidFill>
            <a:srgbClr val="7A879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3539"/>
              </a:solidFill>
            </a:endParaRPr>
          </a:p>
        </p:txBody>
      </p:sp>
      <p:sp>
        <p:nvSpPr>
          <p:cNvPr id="27" name="Bildplatzhalter 3"/>
          <p:cNvSpPr>
            <a:spLocks noGrp="1"/>
          </p:cNvSpPr>
          <p:nvPr>
            <p:ph type="pic" sz="quarter" idx="14"/>
          </p:nvPr>
        </p:nvSpPr>
        <p:spPr>
          <a:xfrm>
            <a:off x="842302" y="1685715"/>
            <a:ext cx="1040606" cy="15970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8" name="Bildplatzhalter 3"/>
          <p:cNvSpPr>
            <a:spLocks noGrp="1"/>
          </p:cNvSpPr>
          <p:nvPr>
            <p:ph type="pic" sz="quarter" idx="15"/>
          </p:nvPr>
        </p:nvSpPr>
        <p:spPr>
          <a:xfrm>
            <a:off x="845556" y="4089470"/>
            <a:ext cx="1040606" cy="15970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7A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2998" y="238299"/>
            <a:ext cx="7130490" cy="4479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 baseline="0"/>
            </a:lvl1pPr>
          </a:lstStyle>
          <a:p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Lorem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ipsum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     </a:t>
            </a:r>
            <a:r>
              <a:rPr lang="de-DE" dirty="0" smtClean="0">
                <a:solidFill>
                  <a:schemeClr val="bg1"/>
                </a:solidFill>
              </a:rPr>
              <a:t>I     </a:t>
            </a:r>
            <a:r>
              <a:rPr lang="de-DE" dirty="0" err="1" smtClean="0">
                <a:solidFill>
                  <a:schemeClr val="bg1"/>
                </a:solidFill>
              </a:rPr>
              <a:t>Lorem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ipsum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2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2543890" y="1759771"/>
            <a:ext cx="4052888" cy="1507281"/>
          </a:xfrm>
          <a:prstGeom prst="rect">
            <a:avLst/>
          </a:prstGeom>
        </p:spPr>
        <p:txBody>
          <a:bodyPr lIns="216000" tIns="216000" rIns="216000" bIns="216000" anchor="ctr" anchorCtr="0">
            <a:spAutoFit/>
          </a:bodyPr>
          <a:lstStyle>
            <a:lvl1pPr marL="342884" marR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  <a:lvl2pPr marL="742913" indent="-285736">
              <a:buClr>
                <a:srgbClr val="F78E1A"/>
              </a:buClr>
              <a:buFont typeface="Arial" panose="020B0604020202020204" pitchFamily="34" charset="0"/>
              <a:buChar char="•"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2543890" y="4163924"/>
            <a:ext cx="4052888" cy="1507281"/>
          </a:xfrm>
          <a:prstGeom prst="rect">
            <a:avLst/>
          </a:prstGeom>
        </p:spPr>
        <p:txBody>
          <a:bodyPr lIns="216000" tIns="216000" rIns="216000" bIns="216000" anchor="ctr" anchorCtr="0">
            <a:spAutoFit/>
          </a:bodyPr>
          <a:lstStyle>
            <a:lvl1pPr marL="342884" marR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 sz="1200"/>
            </a:lvl1pPr>
            <a:lvl2pPr marL="742913" indent="-285736">
              <a:buClr>
                <a:srgbClr val="F78E1A"/>
              </a:buClr>
              <a:buFont typeface="Arial" panose="020B0604020202020204" pitchFamily="34" charset="0"/>
              <a:buChar char="•"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4308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Fullscreen Bild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05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/>
          <a:stretch/>
        </p:blipFill>
        <p:spPr>
          <a:xfrm>
            <a:off x="-579027" y="515003"/>
            <a:ext cx="8374256" cy="6184402"/>
          </a:xfrm>
          <a:prstGeom prst="rect">
            <a:avLst/>
          </a:prstGeom>
        </p:spPr>
      </p:pic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1217453" y="1182849"/>
            <a:ext cx="4835204" cy="4039299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 </a:t>
            </a:r>
            <a:endParaRPr lang="de-DE"/>
          </a:p>
        </p:txBody>
      </p:sp>
      <p:sp>
        <p:nvSpPr>
          <p:cNvPr id="8" name="Textplatzhalter 4"/>
          <p:cNvSpPr>
            <a:spLocks noGrp="1" noChangeAspect="1"/>
          </p:cNvSpPr>
          <p:nvPr>
            <p:ph type="body" sz="quarter" idx="11"/>
          </p:nvPr>
        </p:nvSpPr>
        <p:spPr>
          <a:xfrm>
            <a:off x="6033409" y="2282956"/>
            <a:ext cx="3110591" cy="2315158"/>
          </a:xfrm>
          <a:prstGeom prst="rect">
            <a:avLst/>
          </a:prstGeom>
          <a:solidFill>
            <a:srgbClr val="7A8790"/>
          </a:solidFill>
        </p:spPr>
        <p:txBody>
          <a:bodyPr wrap="square" lIns="360000" tIns="360000" rIns="360000" bIns="360000" anchor="ctr" anchorCtr="0"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  <a:lvl2pPr marL="457177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947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Fullscreen Bild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1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Fullscreen Bild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1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6E424-B18D-4593-B170-0A090A632766}" type="datetimeFigureOut">
              <a:rPr lang="de-DE"/>
              <a:pPr>
                <a:defRPr/>
              </a:pPr>
              <a:t>14.11.16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25E30FA-7178-465C-9549-CB4BD82122A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5779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89" y="457200"/>
            <a:ext cx="7634740" cy="7858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59605"/>
      </p:ext>
    </p:extLst>
  </p:cSld>
  <p:clrMapOvr>
    <a:masterClrMapping/>
  </p:clrMapOvr>
  <p:transition/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7A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22"/>
          <a:stretch/>
        </p:blipFill>
        <p:spPr>
          <a:xfrm>
            <a:off x="7274770" y="-1"/>
            <a:ext cx="1869230" cy="1397479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4370749" y="2686891"/>
            <a:ext cx="4052888" cy="1507281"/>
          </a:xfrm>
          <a:prstGeom prst="rect">
            <a:avLst/>
          </a:prstGeom>
        </p:spPr>
        <p:txBody>
          <a:bodyPr lIns="216000" tIns="216000" rIns="216000" bIns="216000" anchor="ctr" anchorCtr="0"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342884" marR="0" lvl="0" indent="-342884" algn="l" defTabSz="9143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78E1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Ebene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62998" y="238299"/>
            <a:ext cx="7130490" cy="4479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 baseline="0"/>
            </a:lvl1pPr>
          </a:lstStyle>
          <a:p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Case Study - </a:t>
            </a:r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Lorem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ipsum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     </a:t>
            </a:r>
            <a:r>
              <a:rPr lang="de-DE" dirty="0" smtClean="0">
                <a:solidFill>
                  <a:schemeClr val="bg1"/>
                </a:solidFill>
              </a:rPr>
              <a:t>I     </a:t>
            </a:r>
            <a:r>
              <a:rPr lang="de-DE" dirty="0" err="1" smtClean="0">
                <a:solidFill>
                  <a:schemeClr val="bg1"/>
                </a:solidFill>
              </a:rPr>
              <a:t>Lorem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ipsum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F78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Gleichschenkliges Dreieck 6"/>
          <p:cNvSpPr/>
          <p:nvPr userDrawn="1"/>
        </p:nvSpPr>
        <p:spPr>
          <a:xfrm flipV="1">
            <a:off x="349759" y="776461"/>
            <a:ext cx="297107" cy="154479"/>
          </a:xfrm>
          <a:prstGeom prst="triangle">
            <a:avLst/>
          </a:prstGeom>
          <a:solidFill>
            <a:srgbClr val="F78E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6" y="158497"/>
            <a:ext cx="1051548" cy="54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17634"/>
            <a:ext cx="9144000" cy="60403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Fullscreen Bild</a:t>
            </a:r>
            <a:endParaRPr lang="de-DE"/>
          </a:p>
        </p:txBody>
      </p:sp>
      <p:sp>
        <p:nvSpPr>
          <p:cNvPr id="4" name="Rechteck 3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7A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53603" y="250825"/>
            <a:ext cx="7290197" cy="3754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/>
            </a:lvl1pPr>
          </a:lstStyle>
          <a:p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Lorem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ClanOT-Bold" pitchFamily="50" charset="0"/>
              </a:rPr>
              <a:t>ipsum</a:t>
            </a:r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      </a:t>
            </a:r>
            <a:r>
              <a:rPr lang="de-DE" dirty="0" smtClean="0">
                <a:solidFill>
                  <a:schemeClr val="bg1"/>
                </a:solidFill>
              </a:rPr>
              <a:t>I     </a:t>
            </a:r>
            <a:r>
              <a:rPr lang="de-DE" dirty="0" err="1" smtClean="0">
                <a:solidFill>
                  <a:schemeClr val="bg1"/>
                </a:solidFill>
              </a:rPr>
              <a:t>Lorem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ipsum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67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7A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53604" y="250825"/>
            <a:ext cx="7083517" cy="3754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/>
            </a:lvl1pPr>
          </a:lstStyle>
          <a:p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Highlights      </a:t>
            </a:r>
            <a:r>
              <a:rPr lang="de-DE" dirty="0" smtClean="0">
                <a:solidFill>
                  <a:schemeClr val="bg1"/>
                </a:solidFill>
              </a:rPr>
              <a:t>I    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3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3334" y="104"/>
            <a:ext cx="9147335" cy="817530"/>
          </a:xfrm>
          <a:prstGeom prst="rect">
            <a:avLst/>
          </a:prstGeom>
          <a:solidFill>
            <a:srgbClr val="7A8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53604" y="250825"/>
            <a:ext cx="7083517" cy="3754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350"/>
            </a:lvl1pPr>
          </a:lstStyle>
          <a:p>
            <a:r>
              <a:rPr lang="de-DE" dirty="0" smtClean="0">
                <a:solidFill>
                  <a:schemeClr val="bg1"/>
                </a:solidFill>
                <a:latin typeface="ClanOT-Bold" pitchFamily="50" charset="0"/>
              </a:rPr>
              <a:t>Highlights      </a:t>
            </a:r>
            <a:r>
              <a:rPr lang="de-DE" dirty="0" smtClean="0">
                <a:solidFill>
                  <a:schemeClr val="bg1"/>
                </a:solidFill>
              </a:rPr>
              <a:t>I     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257414" y="1325246"/>
            <a:ext cx="7825978" cy="4206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latin typeface="ClanOT-Bold" pitchFamily="50" charset="0"/>
              </a:defRPr>
            </a:lvl1pPr>
            <a:lvl2pPr marL="214313" indent="-214313">
              <a:lnSpc>
                <a:spcPct val="110000"/>
              </a:lnSpc>
              <a:spcBef>
                <a:spcPts val="450"/>
              </a:spcBef>
              <a:buClr>
                <a:srgbClr val="F78E1A"/>
              </a:buClr>
              <a:buFont typeface="Arial"/>
              <a:buChar char="•"/>
              <a:defRPr sz="1200"/>
            </a:lvl2pPr>
          </a:lstStyle>
          <a:p>
            <a:pPr lvl="0"/>
            <a:r>
              <a:rPr lang="de-DE" dirty="0" smtClean="0"/>
              <a:t>Textmasterformat bearbeiten</a:t>
            </a:r>
          </a:p>
          <a:p>
            <a:pPr marL="214313" lvl="1" indent="-214313">
              <a:lnSpc>
                <a:spcPct val="110000"/>
              </a:lnSpc>
              <a:spcBef>
                <a:spcPts val="450"/>
              </a:spcBef>
              <a:buClr>
                <a:srgbClr val="F78E1A"/>
              </a:buClr>
              <a:buFont typeface="Arial"/>
              <a:buChar char="•"/>
            </a:pPr>
            <a:r>
              <a:rPr lang="de-DE" sz="1200" dirty="0" smtClean="0">
                <a:cs typeface="ClanOT-News"/>
              </a:rPr>
              <a:t>Bereitstellung der Entwicklungs-, </a:t>
            </a:r>
            <a:r>
              <a:rPr lang="de-DE" sz="1200" dirty="0" err="1" smtClean="0">
                <a:cs typeface="ClanOT-News"/>
              </a:rPr>
              <a:t>Staging</a:t>
            </a:r>
            <a:r>
              <a:rPr lang="de-DE" sz="1200" dirty="0" smtClean="0">
                <a:cs typeface="ClanOT-News"/>
              </a:rPr>
              <a:t>- und </a:t>
            </a:r>
            <a:r>
              <a:rPr lang="de-DE" sz="1200" dirty="0" err="1" smtClean="0">
                <a:cs typeface="ClanOT-News"/>
              </a:rPr>
              <a:t>Deploymentumgebung</a:t>
            </a:r>
            <a:r>
              <a:rPr lang="de-DE" sz="1200" dirty="0" smtClean="0">
                <a:cs typeface="ClanOT-News"/>
              </a:rPr>
              <a:t> auf denen die Weiterentwicklung und das </a:t>
            </a:r>
            <a:r>
              <a:rPr lang="de-DE" sz="1200" dirty="0" err="1" smtClean="0">
                <a:cs typeface="ClanOT-News"/>
              </a:rPr>
              <a:t>Testing</a:t>
            </a:r>
            <a:r>
              <a:rPr lang="de-DE" sz="1200" dirty="0" smtClean="0">
                <a:cs typeface="ClanOT-News"/>
              </a:rPr>
              <a:t> stattfinden</a:t>
            </a:r>
          </a:p>
          <a:p>
            <a:pPr marL="214313" lvl="1" indent="-214313">
              <a:lnSpc>
                <a:spcPct val="110000"/>
              </a:lnSpc>
              <a:spcBef>
                <a:spcPts val="450"/>
              </a:spcBef>
              <a:buClr>
                <a:srgbClr val="F78E1A"/>
              </a:buClr>
              <a:buFont typeface="Arial"/>
              <a:buChar char="•"/>
            </a:pPr>
            <a:r>
              <a:rPr lang="de-DE" sz="1200" dirty="0" smtClean="0">
                <a:cs typeface="ClanOT-News"/>
              </a:rPr>
              <a:t>Einspielen von Sicherheitsupdates</a:t>
            </a:r>
          </a:p>
          <a:p>
            <a:pPr marL="214313" lvl="1" indent="-214313">
              <a:lnSpc>
                <a:spcPct val="110000"/>
              </a:lnSpc>
              <a:spcBef>
                <a:spcPts val="450"/>
              </a:spcBef>
              <a:buClr>
                <a:srgbClr val="F78E1A"/>
              </a:buClr>
              <a:buFont typeface="Arial"/>
              <a:buChar char="•"/>
            </a:pPr>
            <a:r>
              <a:rPr lang="de-DE" sz="1200" dirty="0" smtClean="0">
                <a:cs typeface="ClanOT-News"/>
              </a:rPr>
              <a:t>Monitoring der Applikationsperformance</a:t>
            </a:r>
          </a:p>
          <a:p>
            <a:pPr marL="214313" lvl="1" indent="-214313">
              <a:lnSpc>
                <a:spcPct val="110000"/>
              </a:lnSpc>
              <a:spcBef>
                <a:spcPts val="450"/>
              </a:spcBef>
              <a:buClr>
                <a:srgbClr val="F78E1A"/>
              </a:buClr>
              <a:buFont typeface="Arial"/>
              <a:buChar char="•"/>
            </a:pPr>
            <a:r>
              <a:rPr lang="de-DE" sz="1200" dirty="0" smtClean="0">
                <a:cs typeface="ClanOT-News"/>
              </a:rPr>
              <a:t>Bereitstellung der Entwicklungs-, </a:t>
            </a:r>
            <a:r>
              <a:rPr lang="de-DE" sz="1200" dirty="0" err="1" smtClean="0">
                <a:cs typeface="ClanOT-News"/>
              </a:rPr>
              <a:t>Staging</a:t>
            </a:r>
            <a:r>
              <a:rPr lang="de-DE" sz="1200" dirty="0" smtClean="0">
                <a:cs typeface="ClanOT-News"/>
              </a:rPr>
              <a:t>- und </a:t>
            </a:r>
            <a:r>
              <a:rPr lang="de-DE" sz="1200" dirty="0" err="1" smtClean="0">
                <a:cs typeface="ClanOT-News"/>
              </a:rPr>
              <a:t>Deploymentumgebung</a:t>
            </a:r>
            <a:r>
              <a:rPr lang="de-DE" sz="1200" dirty="0" smtClean="0">
                <a:cs typeface="ClanOT-News"/>
              </a:rPr>
              <a:t> auf denen die Weiterentwicklung und das </a:t>
            </a:r>
            <a:r>
              <a:rPr lang="de-DE" sz="1200" dirty="0" err="1" smtClean="0">
                <a:cs typeface="ClanOT-News"/>
              </a:rPr>
              <a:t>Testing</a:t>
            </a:r>
            <a:r>
              <a:rPr lang="de-DE" sz="1200" dirty="0" smtClean="0">
                <a:cs typeface="ClanOT-News"/>
              </a:rPr>
              <a:t> stattfinden</a:t>
            </a:r>
          </a:p>
          <a:p>
            <a:pPr marL="214313" lvl="1" indent="-214313">
              <a:lnSpc>
                <a:spcPct val="110000"/>
              </a:lnSpc>
              <a:spcBef>
                <a:spcPts val="450"/>
              </a:spcBef>
              <a:buClr>
                <a:srgbClr val="F78E1A"/>
              </a:buClr>
              <a:buFont typeface="Arial"/>
              <a:buChar char="•"/>
            </a:pPr>
            <a:r>
              <a:rPr lang="de-DE" sz="1200" dirty="0" smtClean="0">
                <a:cs typeface="ClanOT-News"/>
              </a:rPr>
              <a:t>Einspielen von Sicherheitsupdates</a:t>
            </a:r>
          </a:p>
          <a:p>
            <a:pPr marL="214313" lvl="1" indent="-214313">
              <a:lnSpc>
                <a:spcPct val="110000"/>
              </a:lnSpc>
              <a:spcBef>
                <a:spcPts val="450"/>
              </a:spcBef>
              <a:buClr>
                <a:srgbClr val="F78E1A"/>
              </a:buClr>
              <a:buFont typeface="Arial"/>
              <a:buChar char="•"/>
            </a:pPr>
            <a:r>
              <a:rPr lang="de-DE" sz="1200" dirty="0" smtClean="0">
                <a:cs typeface="ClanOT-News"/>
              </a:rPr>
              <a:t>Monitoring der Applikationsperformance</a:t>
            </a:r>
          </a:p>
          <a:p>
            <a:pPr marL="214313" lvl="1" indent="-214313">
              <a:lnSpc>
                <a:spcPct val="110000"/>
              </a:lnSpc>
              <a:spcBef>
                <a:spcPts val="450"/>
              </a:spcBef>
              <a:buClr>
                <a:srgbClr val="F78E1A"/>
              </a:buClr>
              <a:buFont typeface="Arial"/>
              <a:buChar char="•"/>
            </a:pPr>
            <a:endParaRPr lang="de-DE" sz="1200" dirty="0">
              <a:cs typeface="ClanOT-News"/>
            </a:endParaRPr>
          </a:p>
        </p:txBody>
      </p:sp>
    </p:spTree>
    <p:extLst>
      <p:ext uri="{BB962C8B-B14F-4D97-AF65-F5344CB8AC3E}">
        <p14:creationId xmlns:p14="http://schemas.microsoft.com/office/powerpoint/2010/main" val="30935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20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5.xml"/><Relationship Id="rId22" Type="http://schemas.openxmlformats.org/officeDocument/2006/relationships/theme" Target="../theme/theme2.xml"/><Relationship Id="rId23" Type="http://schemas.openxmlformats.org/officeDocument/2006/relationships/image" Target="../media/image5.png"/><Relationship Id="rId24" Type="http://schemas.openxmlformats.org/officeDocument/2006/relationships/image" Target="../media/image6.png"/><Relationship Id="rId25" Type="http://schemas.openxmlformats.org/officeDocument/2006/relationships/image" Target="../media/image7.jpeg"/><Relationship Id="rId10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23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 userDrawn="1"/>
        </p:nvSpPr>
        <p:spPr bwMode="auto">
          <a:xfrm>
            <a:off x="8120063" y="6216650"/>
            <a:ext cx="4492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6AAEC8DD-2604-46F4-90E5-B1BF72200D11}" type="slidenum">
              <a:rPr lang="ru-RU" sz="1000" smtClean="0">
                <a:solidFill>
                  <a:schemeClr val="bg1"/>
                </a:solidFill>
                <a:latin typeface="DIN-Regular" pitchFamily="2" charset="0"/>
              </a:rPr>
              <a:pPr>
                <a:defRPr/>
              </a:pPr>
              <a:t>‹#›</a:t>
            </a:fld>
            <a:endParaRPr lang="ru-RU" sz="1000">
              <a:solidFill>
                <a:schemeClr val="bg1"/>
              </a:solidFill>
              <a:latin typeface="DIN-Regular" pitchFamily="2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 userDrawn="1"/>
        </p:nvSpPr>
        <p:spPr bwMode="auto">
          <a:xfrm>
            <a:off x="611188" y="6213475"/>
            <a:ext cx="216058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F8504FF-E768-4A71-9A49-1849821F87F2}" type="datetime2">
              <a:rPr lang="en-US" sz="1000" smtClean="0">
                <a:solidFill>
                  <a:schemeClr val="bg1"/>
                </a:solidFill>
                <a:latin typeface="DIN-Regular" pitchFamily="2" charset="0"/>
              </a:rPr>
              <a:pPr>
                <a:defRPr/>
              </a:pPr>
              <a:t>Monday, November 14, 2016</a:t>
            </a:fld>
            <a:endParaRPr lang="ru-RU" sz="1000">
              <a:solidFill>
                <a:schemeClr val="bg1"/>
              </a:solidFill>
              <a:latin typeface="DIN-Regular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28" r:id="rId2"/>
    <p:sldLayoutId id="2147483757" r:id="rId3"/>
    <p:sldLayoutId id="2147483758" r:id="rId4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03539"/>
            </a:gs>
            <a:gs pos="100000">
              <a:srgbClr val="606A7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 userDrawn="1"/>
        </p:nvSpPr>
        <p:spPr bwMode="auto">
          <a:xfrm>
            <a:off x="408020" y="6375777"/>
            <a:ext cx="31130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6AAEC8DD-2604-46F4-90E5-B1BF72200D11}" type="slidenum">
              <a:rPr lang="ru-RU" sz="750" smtClean="0">
                <a:solidFill>
                  <a:srgbClr val="FFFFFF">
                    <a:alpha val="49000"/>
                  </a:srgbClr>
                </a:solidFill>
                <a:latin typeface="DIN-Regular" pitchFamily="2" charset="0"/>
              </a:rPr>
              <a:pPr algn="r">
                <a:defRPr/>
              </a:pPr>
              <a:t>‹#›</a:t>
            </a:fld>
            <a:endParaRPr lang="ru-RU" sz="750">
              <a:solidFill>
                <a:srgbClr val="FFFFFF">
                  <a:alpha val="49000"/>
                </a:srgbClr>
              </a:solidFill>
              <a:latin typeface="DIN-Regular" pitchFamily="2" charset="0"/>
            </a:endParaRP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723540" y="6442311"/>
            <a:ext cx="0" cy="141075"/>
          </a:xfrm>
          <a:prstGeom prst="line">
            <a:avLst/>
          </a:prstGeom>
          <a:ln w="3175" cmpd="sng">
            <a:solidFill>
              <a:schemeClr val="bg1">
                <a:lumMod val="75000"/>
                <a:alpha val="49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Box 2"/>
          <p:cNvSpPr txBox="1">
            <a:spLocks noChangeArrowheads="1"/>
          </p:cNvSpPr>
          <p:nvPr userDrawn="1"/>
        </p:nvSpPr>
        <p:spPr bwMode="auto">
          <a:xfrm>
            <a:off x="740877" y="6375772"/>
            <a:ext cx="162044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5758474-5CD8-4127-A8DF-D7AE43315648}" type="datetime4">
              <a:rPr lang="de-DE" sz="750" smtClean="0">
                <a:solidFill>
                  <a:schemeClr val="bg1">
                    <a:alpha val="49000"/>
                  </a:schemeClr>
                </a:solidFill>
                <a:latin typeface="DIN-Regular" pitchFamily="2" charset="0"/>
              </a:rPr>
              <a:pPr>
                <a:defRPr/>
              </a:pPr>
              <a:t>14. November 2016</a:t>
            </a:fld>
            <a:endParaRPr lang="ru-RU" sz="750">
              <a:solidFill>
                <a:schemeClr val="bg1">
                  <a:alpha val="49000"/>
                </a:schemeClr>
              </a:solidFill>
              <a:latin typeface="DIN-Regular" pitchFamily="2" charset="0"/>
            </a:endParaRPr>
          </a:p>
        </p:txBody>
      </p:sp>
      <p:pic>
        <p:nvPicPr>
          <p:cNvPr id="15" name="Bild 14" descr="copyright_white.png"/>
          <p:cNvPicPr>
            <a:picLocks noChangeAspect="1"/>
          </p:cNvPicPr>
          <p:nvPr userDrawn="1"/>
        </p:nvPicPr>
        <p:blipFill>
          <a:blip r:embed="rId2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6314209"/>
            <a:ext cx="296141" cy="39485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965" y="6266448"/>
            <a:ext cx="250244" cy="347185"/>
          </a:xfrm>
          <a:prstGeom prst="rect">
            <a:avLst/>
          </a:prstGeom>
          <a:blipFill dpi="0" rotWithShape="1">
            <a:blip r:embed="rId25" cstate="print">
              <a:alphaModFix amt="0"/>
            </a:blip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22440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60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ctr" defTabSz="914355" rtl="0" eaLnBrk="1" latinLnBrk="0" hangingPunct="1">
        <a:spcBef>
          <a:spcPct val="0"/>
        </a:spcBef>
        <a:buNone/>
        <a:defRPr sz="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25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75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»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3604" y="250825"/>
            <a:ext cx="8638876" cy="375476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FFC000"/>
                </a:solidFill>
              </a:rPr>
              <a:t>2</a:t>
            </a:r>
            <a:r>
              <a:rPr lang="de-DE" sz="2400" baseline="30000" dirty="0" smtClean="0">
                <a:solidFill>
                  <a:srgbClr val="FFC000"/>
                </a:solidFill>
              </a:rPr>
              <a:t>nd</a:t>
            </a:r>
            <a:r>
              <a:rPr lang="de-DE" sz="2400" dirty="0" smtClean="0">
                <a:solidFill>
                  <a:srgbClr val="FFC000"/>
                </a:solidFill>
              </a:rPr>
              <a:t> Devoxx4Kids November 2016 in Wiesbaden</a:t>
            </a:r>
            <a:endParaRPr lang="de-DE" sz="2400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023"/>
            <a:ext cx="9144000" cy="31655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3688" y="5085184"/>
            <a:ext cx="6435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Our lessons learned and best </a:t>
            </a:r>
            <a:r>
              <a:rPr lang="en-US" sz="2400" dirty="0" smtClean="0"/>
              <a:t>practices for running a conference day on your own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923928" y="5842027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Stefan Höhn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61" y="3757784"/>
            <a:ext cx="2901675" cy="1258449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779408" y="6309320"/>
            <a:ext cx="5585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@</a:t>
            </a:r>
            <a:r>
              <a:rPr lang="de-DE" sz="1600" dirty="0" smtClean="0"/>
              <a:t>devoxx4kids </a:t>
            </a:r>
            <a:r>
              <a:rPr lang="de-DE" sz="1600" smtClean="0"/>
              <a:t>@devoxx4kidsde </a:t>
            </a:r>
            <a:r>
              <a:rPr lang="de-DE" sz="1600" dirty="0" smtClean="0"/>
              <a:t>@</a:t>
            </a:r>
            <a:r>
              <a:rPr lang="de-DE" sz="1600" dirty="0" err="1" smtClean="0"/>
              <a:t>aoepeople</a:t>
            </a:r>
            <a:r>
              <a:rPr lang="de-DE" sz="1600" dirty="0" smtClean="0"/>
              <a:t> @kruemel42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946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8280920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Mentors and the other members of the team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196752"/>
            <a:ext cx="88924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Best would be if every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2 Kids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have a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mentor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/>
            </a:r>
            <a:br>
              <a:rPr lang="en-US" sz="2400" dirty="0" smtClean="0">
                <a:latin typeface="DIN" charset="0"/>
                <a:ea typeface="DIN" charset="0"/>
                <a:cs typeface="DIN" charset="0"/>
              </a:rPr>
            </a:b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(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30 Kids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 15 Mentors!)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Mentors can become sick, so you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may want extra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ones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Mentors like to have the luxury to not do all sessions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to with other workshops 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add more mentors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You need one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organization-person</a:t>
            </a:r>
            <a:endParaRPr lang="en-US" sz="2400" dirty="0" smtClean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One dedicated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IT-person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is a great idea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You may want to have a photographer and video 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You most probably need to have a ”project manager”</a:t>
            </a:r>
            <a:r>
              <a:rPr lang="is-I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… </a:t>
            </a:r>
            <a:endParaRPr lang="en-US" sz="2400" dirty="0">
              <a:latin typeface="DIN" charset="0"/>
              <a:ea typeface="DIN" charset="0"/>
              <a:cs typeface="DIN" charset="0"/>
              <a:sym typeface="Wingdings"/>
            </a:endParaRPr>
          </a:p>
          <a:p>
            <a:endParaRPr lang="en-US" sz="2400" dirty="0">
              <a:latin typeface="DIN" charset="0"/>
              <a:ea typeface="DIN" charset="0"/>
              <a:cs typeface="DIN" charset="0"/>
              <a:sym typeface="Wingdings"/>
            </a:endParaRPr>
          </a:p>
          <a:p>
            <a:r>
              <a:rPr lang="en-U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Now do the math and do the sum of all people</a:t>
            </a:r>
            <a:r>
              <a:rPr lang="is-IS" sz="2400" dirty="0" smtClean="0">
                <a:latin typeface="DIN" charset="0"/>
                <a:ea typeface="DIN" charset="0"/>
                <a:cs typeface="DIN" charset="0"/>
                <a:sym typeface="Wingdings"/>
              </a:rPr>
              <a:t>…</a:t>
            </a:r>
            <a:endParaRPr lang="en-US" sz="2400" dirty="0" smtClean="0">
              <a:latin typeface="DIN" charset="0"/>
              <a:ea typeface="DIN" charset="0"/>
              <a:cs typeface="DIN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5608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8208912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Mentors and the other members of the team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412776"/>
            <a:ext cx="88924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Mentors do </a:t>
            </a:r>
            <a:r>
              <a:rPr lang="en-US" sz="2800" i="1" dirty="0" smtClean="0">
                <a:latin typeface="DIN" charset="0"/>
                <a:ea typeface="DIN" charset="0"/>
                <a:cs typeface="DIN" charset="0"/>
                <a:sym typeface="Wingdings"/>
              </a:rPr>
              <a:t>not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 need to be IT-people!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Mentors need to be trained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You should have a workshop lead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Then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train the trainers (=mentors) </a:t>
            </a:r>
            <a:endParaRPr lang="en-US" sz="2800" dirty="0" smtClean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Don’t do that the evening before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Give the mentors time to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prepare and play</a:t>
            </a:r>
            <a:endParaRPr lang="en-US" sz="2800" dirty="0" smtClean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Make sure the lead knows the workshop well and knows how to “teach” kids</a:t>
            </a:r>
            <a:endParaRPr lang="en-US" sz="2800" dirty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Mentors who do it the first time usually need to have some support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Do-Pair-Mentoring in the first workshop</a:t>
            </a:r>
          </a:p>
        </p:txBody>
      </p:sp>
    </p:spTree>
    <p:extLst>
      <p:ext uri="{BB962C8B-B14F-4D97-AF65-F5344CB8AC3E}">
        <p14:creationId xmlns:p14="http://schemas.microsoft.com/office/powerpoint/2010/main" val="128614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 smtClean="0"/>
              <a:t>An example schedule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776316"/>
            <a:ext cx="6809362" cy="5689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552" y="980728"/>
            <a:ext cx="125707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Breakfast</a:t>
            </a:r>
          </a:p>
          <a:p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smtClean="0">
                <a:solidFill>
                  <a:srgbClr val="FFC000"/>
                </a:solidFill>
              </a:rPr>
              <a:t>Introduction</a:t>
            </a:r>
          </a:p>
          <a:p>
            <a:endParaRPr lang="en-US" sz="1600" dirty="0"/>
          </a:p>
          <a:p>
            <a:r>
              <a:rPr lang="en-US" sz="1600" dirty="0" smtClean="0"/>
              <a:t>Slot 1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Lunch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Slot 2</a:t>
            </a:r>
          </a:p>
          <a:p>
            <a:endParaRPr lang="en-US" sz="1600" dirty="0"/>
          </a:p>
          <a:p>
            <a:r>
              <a:rPr lang="en-US" sz="1600" dirty="0" smtClean="0"/>
              <a:t>Break</a:t>
            </a:r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Slot 3</a:t>
            </a:r>
          </a:p>
          <a:p>
            <a:endParaRPr lang="en-US" sz="1600" dirty="0"/>
          </a:p>
          <a:p>
            <a:r>
              <a:rPr lang="en-US" sz="1200" dirty="0" smtClean="0">
                <a:solidFill>
                  <a:srgbClr val="FFC000"/>
                </a:solidFill>
              </a:rPr>
              <a:t>Outro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Parents Demo</a:t>
            </a:r>
          </a:p>
          <a:p>
            <a:endParaRPr lang="en-US" sz="1050" dirty="0"/>
          </a:p>
          <a:p>
            <a:r>
              <a:rPr lang="en-US" sz="1600" dirty="0" smtClean="0"/>
              <a:t>Finish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9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How to deal with different experiences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980728"/>
            <a:ext cx="88924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We have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new kids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and kids </a:t>
            </a:r>
            <a:r>
              <a:rPr lang="en-US" sz="2200" dirty="0" smtClean="0">
                <a:solidFill>
                  <a:srgbClr val="FFCC00"/>
                </a:solidFill>
                <a:latin typeface="DIN" charset="0"/>
                <a:ea typeface="DIN" charset="0"/>
                <a:cs typeface="DIN" charset="0"/>
                <a:sym typeface="Wingdings"/>
              </a:rPr>
              <a:t>that have been with the devoxx4kids before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How to deal with that?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Don’t let them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participate?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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Let the kids be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bored?!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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Do other workshops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every time</a:t>
            </a: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…?</a:t>
            </a:r>
            <a:endParaRPr lang="is-IS" sz="2200" dirty="0" smtClean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Add something </a:t>
            </a: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else to </a:t>
            </a: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the </a:t>
            </a: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mix of workshops</a:t>
            </a:r>
            <a:endParaRPr lang="is-IS" sz="2200" dirty="0" smtClean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What we did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We developed </a:t>
            </a:r>
            <a:r>
              <a:rPr lang="is-IS" sz="2200" dirty="0" smtClean="0">
                <a:solidFill>
                  <a:srgbClr val="FFC000"/>
                </a:solidFill>
                <a:latin typeface="DIN" charset="0"/>
                <a:ea typeface="DIN" charset="0"/>
                <a:cs typeface="DIN" charset="0"/>
                <a:sym typeface="Wingdings"/>
              </a:rPr>
              <a:t>advanced courses </a:t>
            </a: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for the “old” courses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We added </a:t>
            </a:r>
            <a:r>
              <a:rPr lang="is-IS" sz="2200" dirty="0" smtClean="0">
                <a:solidFill>
                  <a:srgbClr val="FFC000"/>
                </a:solidFill>
                <a:latin typeface="DIN" charset="0"/>
                <a:ea typeface="DIN" charset="0"/>
                <a:cs typeface="DIN" charset="0"/>
                <a:sym typeface="Wingdings"/>
              </a:rPr>
              <a:t>new workshops</a:t>
            </a: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, so the kids could chose</a:t>
            </a:r>
          </a:p>
          <a:p>
            <a:pPr marL="285750" indent="-285750">
              <a:buFont typeface="Arial" charset="0"/>
              <a:buChar char="•"/>
            </a:pP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However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this adds upfront work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requires the mentors to have knowledge of several workshops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requires a bit more setup per workshop </a:t>
            </a: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team</a:t>
            </a:r>
            <a:endParaRPr lang="en-US" sz="2200" dirty="0" smtClean="0">
              <a:latin typeface="DIN" charset="0"/>
              <a:ea typeface="DIN" charset="0"/>
              <a:cs typeface="DIN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823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Money 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836712"/>
            <a:ext cx="889248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We love to give T-Shirts to the Kids	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One T-Shirt is around 15 EUR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We even manually iron names on the sleeve (left side!)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Design it and don´t forget the sponsors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Mentors also like a T-Shirt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Equipment for the kids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You need a lot of PC/Notebooks or Raspberry </a:t>
            </a:r>
            <a:r>
              <a:rPr lang="en-US" sz="2200" dirty="0" err="1" smtClean="0">
                <a:latin typeface="DIN" charset="0"/>
                <a:ea typeface="DIN" charset="0"/>
                <a:cs typeface="DIN" charset="0"/>
                <a:sym typeface="Wingdings"/>
              </a:rPr>
              <a:t>Pis</a:t>
            </a:r>
            <a:endParaRPr lang="en-US" sz="2200" dirty="0" smtClean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I do not recommend the kids to bring their own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equipment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It adds a lot of uncertainty. If you should provide more IT-people and ask the kids to come earlier</a:t>
            </a:r>
            <a:endParaRPr lang="en-US" sz="2200" dirty="0" smtClean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Robots and other toys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You need to have at least 4-5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devices/workshop plus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a spare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Hardware can be shared between the D4K teams but this requires more organization upfront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a Sumo Drone or </a:t>
            </a:r>
            <a:r>
              <a:rPr lang="en-US" sz="2200" dirty="0" err="1" smtClean="0">
                <a:latin typeface="DIN" charset="0"/>
                <a:ea typeface="DIN" charset="0"/>
                <a:cs typeface="DIN" charset="0"/>
                <a:sym typeface="Wingdings"/>
              </a:rPr>
              <a:t>mBot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 costs 80 EUR, a Lego </a:t>
            </a:r>
            <a:r>
              <a:rPr lang="en-US" sz="2200" dirty="0" err="1" smtClean="0">
                <a:latin typeface="DIN" charset="0"/>
                <a:ea typeface="DIN" charset="0"/>
                <a:cs typeface="DIN" charset="0"/>
                <a:sym typeface="Wingdings"/>
              </a:rPr>
              <a:t>Mindstorm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 350 EUR, a Nao costs 6000-7000 EUR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A gift to take back home</a:t>
            </a:r>
          </a:p>
        </p:txBody>
      </p:sp>
    </p:spTree>
    <p:extLst>
      <p:ext uri="{BB962C8B-B14F-4D97-AF65-F5344CB8AC3E}">
        <p14:creationId xmlns:p14="http://schemas.microsoft.com/office/powerpoint/2010/main" val="169306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Money 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412776"/>
            <a:ext cx="88924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One event can quickly get to a thousand Euro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T-Shirts 30 x 15 Euro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Buying some toys (200-300 Euros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) and much more</a:t>
            </a:r>
            <a:endParaRPr lang="en-US" sz="2800" dirty="0" smtClean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Breakfast and drinks (100 EUR +)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A gift to take home (Cardboards 100 EUR)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…</a:t>
            </a:r>
            <a:endParaRPr lang="en-US" sz="2800" dirty="0" smtClean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3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Money: Try to ask for 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908720"/>
            <a:ext cx="88924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Sponsors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Ask your partners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Even ask your clients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Offer them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Logo on T-Shirts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Mentions on Twitter and Blog-Posts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Mentions in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Emails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Ask the @Devoxx4Kids</a:t>
            </a:r>
            <a:endParaRPr lang="en-US" sz="2800" dirty="0" smtClean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Ask the parents for donations on the event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AND</a:t>
            </a:r>
            <a:r>
              <a:rPr lang="is-IS" sz="2800" dirty="0" smtClean="0">
                <a:latin typeface="DIN" charset="0"/>
                <a:ea typeface="DIN" charset="0"/>
                <a:cs typeface="DIN" charset="0"/>
                <a:sym typeface="Wingdings"/>
              </a:rPr>
              <a:t>…</a:t>
            </a:r>
            <a:endParaRPr lang="en-US" sz="2800" dirty="0" smtClean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1200150" lvl="2" indent="-285750">
              <a:buFont typeface="Arial" charset="0"/>
              <a:buChar char="•"/>
            </a:pPr>
            <a:endParaRPr lang="en-US" sz="2800" dirty="0" smtClean="0">
              <a:latin typeface="DIN" charset="0"/>
              <a:ea typeface="DIN" charset="0"/>
              <a:cs typeface="DIN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2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Money: Ask for 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908720"/>
            <a:ext cx="88924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an entrance fee!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It does cover some of the costs and relieves you a bit from finding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too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many sponsors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but the most important thing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>
              <a:latin typeface="DIN" charset="0"/>
              <a:ea typeface="DIN" charset="0"/>
              <a:cs typeface="DIN" charset="0"/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It reduces the no-show-rate massively</a:t>
            </a:r>
          </a:p>
          <a:p>
            <a:pPr lvl="1"/>
            <a:r>
              <a:rPr lang="en-US" sz="2800" dirty="0">
                <a:latin typeface="DIN" charset="0"/>
                <a:ea typeface="DIN" charset="0"/>
                <a:cs typeface="DIN" charset="0"/>
              </a:rPr>
              <a:t>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       </a:t>
            </a: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…</a:t>
            </a: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as sad as it sounds</a:t>
            </a:r>
          </a:p>
          <a:p>
            <a:pPr marL="742950" lvl="1" indent="-285750">
              <a:buFont typeface="Arial" charset="0"/>
              <a:buChar char="•"/>
            </a:pPr>
            <a:endParaRPr lang="is-IS" sz="2800" dirty="0" smtClean="0">
              <a:latin typeface="DIN" charset="0"/>
              <a:ea typeface="DIN" charset="0"/>
              <a:cs typeface="DI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if </a:t>
            </a: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you are not allowed to take money, I would recommend to overbook by </a:t>
            </a: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~10</a:t>
            </a: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%</a:t>
            </a:r>
            <a:endParaRPr lang="en-US" sz="2800" dirty="0" smtClean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67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Formal stuff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908720"/>
            <a:ext cx="88924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Insurance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Make sure you have an insurance for the kids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Formally you need to have the parents sign that the kids can stay with you over the day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Ask about allergies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Let the parents sign that you can take pictures and videos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Make sure you get the forms some time </a:t>
            </a:r>
            <a:r>
              <a:rPr lang="en-US" sz="2600" b="1" dirty="0" smtClean="0">
                <a:latin typeface="DIN" charset="0"/>
                <a:ea typeface="DIN" charset="0"/>
                <a:cs typeface="DIN" charset="0"/>
              </a:rPr>
              <a:t>before</a:t>
            </a: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 the event</a:t>
            </a: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You could allow to bring the forms on the day but it creates more work on that date to check everything.</a:t>
            </a:r>
            <a:endParaRPr lang="en-US" sz="2000" dirty="0" smtClean="0">
              <a:latin typeface="DIN" charset="0"/>
              <a:ea typeface="DIN" charset="0"/>
              <a:cs typeface="DI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Make sure the parents pay </a:t>
            </a:r>
            <a:r>
              <a:rPr lang="en-US" sz="2600" b="1" dirty="0" smtClean="0">
                <a:latin typeface="DIN" charset="0"/>
                <a:ea typeface="DIN" charset="0"/>
                <a:cs typeface="DIN" charset="0"/>
              </a:rPr>
              <a:t>before</a:t>
            </a: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 the event!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Talk to the responsible people of the venue</a:t>
            </a:r>
            <a:endParaRPr lang="en-US" sz="2600" dirty="0">
              <a:latin typeface="DIN" charset="0"/>
              <a:ea typeface="DIN" charset="0"/>
              <a:cs typeface="DI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opening times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>
                <a:latin typeface="DIN" charset="0"/>
                <a:ea typeface="DIN" charset="0"/>
                <a:cs typeface="DIN" charset="0"/>
              </a:rPr>
              <a:t>security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600" dirty="0" smtClean="0">
                <a:latin typeface="DIN" charset="0"/>
                <a:ea typeface="DIN" charset="0"/>
                <a:cs typeface="DIN" charset="0"/>
              </a:rPr>
              <a:t>…</a:t>
            </a:r>
            <a:endParaRPr lang="en-US" sz="2600" dirty="0" smtClean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Preparing the venue for the event 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908720"/>
            <a:ext cx="889248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Have a plan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which team needs which room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who is preparing which room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Preparation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if possible setup all hardware the day before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make sure everything is running well (test it!)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if you don’t you’ll become nervous very quickly!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Remember: 15 workstations plus all the toys and software is a hell of lot stuff that may not 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Prepare the entrance “booth”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Have a list of all Kids and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parent contact 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Make sure you have a waiting list in case kids call in  </a:t>
            </a:r>
            <a:r>
              <a:rPr lang="en-US" sz="2400" dirty="0" err="1" smtClean="0">
                <a:latin typeface="DIN" charset="0"/>
                <a:ea typeface="DIN" charset="0"/>
                <a:cs typeface="DIN" charset="0"/>
              </a:rPr>
              <a:t>sich</a:t>
            </a:r>
            <a:endParaRPr lang="en-US" sz="2400" dirty="0" smtClean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3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de-DE" sz="2800" dirty="0" smtClean="0">
                <a:latin typeface="DIN" charset="0"/>
                <a:ea typeface="DIN" charset="0"/>
                <a:cs typeface="DIN" charset="0"/>
              </a:rPr>
              <a:t>Highlights</a:t>
            </a:r>
            <a:endParaRPr lang="de-DE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2276872"/>
            <a:ext cx="52720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30 Kids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10 Parents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25 Mentors and Helpers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DIN" charset="0"/>
              <a:ea typeface="DIN" charset="0"/>
              <a:cs typeface="DI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Beginners and Advanced Kids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2 new workshops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268760"/>
            <a:ext cx="379597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Do an </a:t>
            </a:r>
            <a:r>
              <a:rPr lang="en-US" sz="2800" dirty="0" smtClean="0">
                <a:solidFill>
                  <a:srgbClr val="FFC000"/>
                </a:solidFill>
                <a:latin typeface="DIN" charset="0"/>
                <a:ea typeface="DIN" charset="0"/>
                <a:cs typeface="DIN" charset="0"/>
              </a:rPr>
              <a:t>introduction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in the morning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908720"/>
            <a:ext cx="88924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Be sure to mention social media and ask for twittering: </a:t>
            </a:r>
            <a:r>
              <a:rPr lang="en-US" sz="2000" smtClean="0">
                <a:latin typeface="DIN" charset="0"/>
                <a:ea typeface="DIN" charset="0"/>
                <a:cs typeface="DIN" charset="0"/>
              </a:rPr>
              <a:t>@devoxx4kids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Explain </a:t>
            </a: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what the devoxx4kids is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The name is not self-explaining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Tell / Sell the parent the amount of effort that went into the organization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It increases the appreciation for the event a lot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Explain what the intent of the event</a:t>
            </a:r>
            <a:r>
              <a:rPr lang="en-US" sz="2000" dirty="0">
                <a:latin typeface="DIN" charset="0"/>
                <a:ea typeface="DIN" charset="0"/>
                <a:cs typeface="DIN" charset="0"/>
              </a:rPr>
              <a:t> </a:t>
            </a: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Tell the </a:t>
            </a: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kids </a:t>
            </a: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how the event takes place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Tell the </a:t>
            </a: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kids </a:t>
            </a: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at the very beginning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that every kid will be in every workshop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about how you grouped the teams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where the workshop rooms are (and toilets and reception)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Let each workshop lead introduce each workshop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At the end read every kid’s name and the team name  and point them to their first workshop lead 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Let the workshop lead guide them to the first room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Tell the parents </a:t>
            </a: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when to </a:t>
            </a:r>
            <a:r>
              <a:rPr lang="en-US" sz="2000" dirty="0" smtClean="0">
                <a:latin typeface="DIN" charset="0"/>
                <a:ea typeface="DIN" charset="0"/>
                <a:cs typeface="DIN" charset="0"/>
              </a:rPr>
              <a:t>be back to see the results</a:t>
            </a:r>
          </a:p>
        </p:txBody>
      </p:sp>
    </p:spTree>
    <p:extLst>
      <p:ext uri="{BB962C8B-B14F-4D97-AF65-F5344CB8AC3E}">
        <p14:creationId xmlns:p14="http://schemas.microsoft.com/office/powerpoint/2010/main" val="6020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-13523"/>
            <a:ext cx="30700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 smtClean="0"/>
              <a:t>Rules</a:t>
            </a:r>
            <a:endParaRPr lang="de-DE" sz="8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77" y="0"/>
            <a:ext cx="422422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1268760"/>
            <a:ext cx="44644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Kids need rules &amp; help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Follow your mentor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Help your team pal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When I am hungry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When I am thirsty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Don’t run around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Don’t leave the venue!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Whom to ask for help.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…</a:t>
            </a:r>
            <a:endParaRPr lang="en-US" sz="2800" dirty="0" smtClean="0">
              <a:latin typeface="DIN" charset="0"/>
              <a:ea typeface="DIN" charset="0"/>
              <a:cs typeface="DIN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sz="2800" dirty="0" smtClean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 smtClean="0"/>
              <a:t>Our Workshops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68760"/>
            <a:ext cx="2741834" cy="1726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268760"/>
            <a:ext cx="2731767" cy="1726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877681"/>
            <a:ext cx="3772484" cy="203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4327492"/>
            <a:ext cx="2312403" cy="1659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8" y="3454882"/>
            <a:ext cx="2345269" cy="17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8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3604" y="250825"/>
            <a:ext cx="7083517" cy="375476"/>
          </a:xfrm>
        </p:spPr>
        <p:txBody>
          <a:bodyPr/>
          <a:lstStyle/>
          <a:p>
            <a:r>
              <a:rPr lang="en-US" sz="2400" dirty="0" smtClean="0"/>
              <a:t>Jumping Sumo on a Mars mission </a:t>
            </a:r>
            <a:r>
              <a:rPr lang="is-IS" sz="2400" dirty="0" smtClean="0"/>
              <a:t>…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" y="1052736"/>
            <a:ext cx="9144000" cy="50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2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Do an </a:t>
            </a:r>
            <a:r>
              <a:rPr lang="en-US" sz="2800" dirty="0" smtClean="0">
                <a:solidFill>
                  <a:srgbClr val="FFC000"/>
                </a:solidFill>
                <a:latin typeface="DIN" charset="0"/>
                <a:ea typeface="DIN" charset="0"/>
                <a:cs typeface="DIN" charset="0"/>
              </a:rPr>
              <a:t>outro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 in the afternoon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124744"/>
            <a:ext cx="88924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Don‘t let them rush out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A nice day should have a nice ending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Make sure you have a group photo taken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Be aware the kids will be tired / exhausted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Enthuse them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Tell the parents about the opportunity to see what the kids have done! #proud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Tell them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about the next event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to spread the word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to register quickly for the next event </a:t>
            </a:r>
            <a:r>
              <a:rPr lang="is-IS" sz="2400" dirty="0" smtClean="0">
                <a:latin typeface="DIN" charset="0"/>
                <a:ea typeface="DIN" charset="0"/>
                <a:cs typeface="DIN" charset="0"/>
              </a:rPr>
              <a:t>…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400" dirty="0" smtClean="0">
                <a:latin typeface="DIN" charset="0"/>
                <a:ea typeface="DIN" charset="0"/>
                <a:cs typeface="DIN" charset="0"/>
              </a:rPr>
              <a:t>they will get an email with all workshops resources</a:t>
            </a:r>
          </a:p>
        </p:txBody>
      </p:sp>
    </p:spTree>
    <p:extLst>
      <p:ext uri="{BB962C8B-B14F-4D97-AF65-F5344CB8AC3E}">
        <p14:creationId xmlns:p14="http://schemas.microsoft.com/office/powerpoint/2010/main" val="73086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883409"/>
            <a:ext cx="6430068" cy="2788703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Something new I tried out </a:t>
            </a: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…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185" y="3919397"/>
            <a:ext cx="8640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intent: the parents can follow up with their kids at home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We taught the parents the same workshops that the kids did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Experience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Takes even more effort to convince the parents but</a:t>
            </a:r>
            <a:r>
              <a:rPr lang="is-IS" sz="2400" dirty="0" smtClean="0"/>
              <a:t>…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400" dirty="0" smtClean="0"/>
              <a:t>the parent who participate were absolutely excited afterwards</a:t>
            </a:r>
          </a:p>
        </p:txBody>
      </p:sp>
    </p:spTree>
    <p:extLst>
      <p:ext uri="{BB962C8B-B14F-4D97-AF65-F5344CB8AC3E}">
        <p14:creationId xmlns:p14="http://schemas.microsoft.com/office/powerpoint/2010/main" val="606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/>
              <a:t>Miscellaneous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96752"/>
            <a:ext cx="86409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Tip: create a task board </a:t>
            </a:r>
            <a:r>
              <a:rPr lang="en-US" sz="2400" dirty="0" smtClean="0"/>
              <a:t>for the preparation time not </a:t>
            </a:r>
            <a:r>
              <a:rPr lang="en-US" sz="2400" dirty="0" smtClean="0"/>
              <a:t>to forget anything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Form an organization team that helps you – it is just too much work for one 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Meet with your team before they leave the event and say ”thanks”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Devoxx4</a:t>
            </a:r>
            <a:r>
              <a:rPr lang="en-US" sz="2400" dirty="0" smtClean="0">
                <a:solidFill>
                  <a:srgbClr val="FFC000"/>
                </a:solidFill>
              </a:rPr>
              <a:t>Kids</a:t>
            </a:r>
            <a:r>
              <a:rPr lang="en-US" sz="2400" dirty="0" smtClean="0"/>
              <a:t> is not </a:t>
            </a:r>
            <a:r>
              <a:rPr lang="en-US" sz="2400" dirty="0" smtClean="0"/>
              <a:t>“cool” </a:t>
            </a:r>
            <a:r>
              <a:rPr lang="en-US" sz="2400" dirty="0" smtClean="0"/>
              <a:t>anymore from a particular age on #puberty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Twitter and Blog and Connect to us as much as you can: @devoxx4kids / @devoxx4kidsde – it is a very nice community.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4760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3604" y="250825"/>
            <a:ext cx="8638876" cy="375476"/>
          </a:xfrm>
        </p:spPr>
        <p:txBody>
          <a:bodyPr/>
          <a:lstStyle/>
          <a:p>
            <a:pPr algn="ctr"/>
            <a:r>
              <a:rPr lang="de-DE" sz="2400" dirty="0" smtClean="0">
                <a:solidFill>
                  <a:srgbClr val="FFC000"/>
                </a:solidFill>
              </a:rPr>
              <a:t>2.Devoxx4Kids November 2016 in Wiesbaden</a:t>
            </a:r>
            <a:endParaRPr lang="de-DE" sz="2400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144000" cy="3165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408" y="6309320"/>
            <a:ext cx="5585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@</a:t>
            </a:r>
            <a:r>
              <a:rPr lang="de-DE" sz="1600" dirty="0" smtClean="0"/>
              <a:t>devoxx4kids </a:t>
            </a:r>
            <a:r>
              <a:rPr lang="de-DE" sz="1600" smtClean="0"/>
              <a:t>@devoxx4kidsde </a:t>
            </a:r>
            <a:r>
              <a:rPr lang="de-DE" sz="1600" dirty="0" smtClean="0"/>
              <a:t>@</a:t>
            </a:r>
            <a:r>
              <a:rPr lang="de-DE" sz="1600" dirty="0" err="1" smtClean="0"/>
              <a:t>aoepeople</a:t>
            </a:r>
            <a:r>
              <a:rPr lang="de-DE" sz="1600" dirty="0" smtClean="0"/>
              <a:t> @kruemel42</a:t>
            </a:r>
            <a:endParaRPr lang="de-DE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432359" y="4764648"/>
            <a:ext cx="62792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Thanks to </a:t>
            </a:r>
            <a:r>
              <a:rPr lang="en-US" sz="2400" dirty="0" err="1" smtClean="0">
                <a:solidFill>
                  <a:srgbClr val="FFC000"/>
                </a:solidFill>
              </a:rPr>
              <a:t>Katja</a:t>
            </a:r>
            <a:r>
              <a:rPr lang="en-US" sz="2400" dirty="0" smtClean="0">
                <a:solidFill>
                  <a:srgbClr val="FFC000"/>
                </a:solidFill>
              </a:rPr>
              <a:t> and </a:t>
            </a:r>
            <a:r>
              <a:rPr lang="en-US" sz="2400" dirty="0" err="1" smtClean="0">
                <a:solidFill>
                  <a:srgbClr val="FFC000"/>
                </a:solidFill>
              </a:rPr>
              <a:t>Tobsch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</a:p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at the devoxx4kids in Karlsruhe who helped</a:t>
            </a:r>
          </a:p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to get us going in the beginning and still do</a:t>
            </a:r>
            <a:r>
              <a:rPr lang="is-IS" sz="2400" dirty="0" smtClean="0">
                <a:solidFill>
                  <a:srgbClr val="FFC000"/>
                </a:solidFill>
              </a:rPr>
              <a:t>…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59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de-DE" sz="2800" dirty="0" smtClean="0">
                <a:latin typeface="DIN" charset="0"/>
                <a:ea typeface="DIN" charset="0"/>
                <a:cs typeface="DIN" charset="0"/>
              </a:rPr>
              <a:t>Disclaimer</a:t>
            </a:r>
            <a:endParaRPr lang="de-DE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182056"/>
            <a:ext cx="835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Despite everything I am going to say or mention, it is still one of the most fun and passionate thing I have ever done!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2567051"/>
            <a:ext cx="4089896" cy="2705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3025410"/>
            <a:ext cx="3810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And: We try to be perfect ;-)</a:t>
            </a:r>
          </a:p>
          <a:p>
            <a:r>
              <a:rPr lang="en-US" sz="2800" dirty="0" smtClean="0">
                <a:solidFill>
                  <a:srgbClr val="FFC000"/>
                </a:solidFill>
                <a:latin typeface="DIN" charset="0"/>
                <a:ea typeface="DIN" charset="0"/>
                <a:cs typeface="DIN" charset="0"/>
              </a:rPr>
              <a:t>Not everything needs to be done that way</a:t>
            </a:r>
            <a:r>
              <a:rPr lang="is-IS" sz="2800" dirty="0" smtClean="0">
                <a:solidFill>
                  <a:srgbClr val="FFC000"/>
                </a:solidFill>
                <a:latin typeface="DIN" charset="0"/>
                <a:ea typeface="DIN" charset="0"/>
                <a:cs typeface="DIN" charset="0"/>
              </a:rPr>
              <a:t>…</a:t>
            </a:r>
          </a:p>
          <a:p>
            <a:endParaRPr lang="is-I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699" y="5468928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dirty="0">
                <a:latin typeface="DIN" charset="0"/>
                <a:ea typeface="DIN" charset="0"/>
                <a:cs typeface="DIN" charset="0"/>
              </a:rPr>
              <a:t>And</a:t>
            </a:r>
            <a:r>
              <a:rPr lang="is-IS" sz="2800">
                <a:latin typeface="DIN" charset="0"/>
                <a:ea typeface="DIN" charset="0"/>
                <a:cs typeface="DIN" charset="0"/>
              </a:rPr>
              <a:t>: </a:t>
            </a:r>
            <a:r>
              <a:rPr lang="is-IS" sz="2800" smtClean="0">
                <a:latin typeface="DIN" charset="0"/>
                <a:ea typeface="DIN" charset="0"/>
                <a:cs typeface="DIN" charset="0"/>
              </a:rPr>
              <a:t>Others </a:t>
            </a:r>
            <a:r>
              <a:rPr lang="is-IS" sz="2800" dirty="0">
                <a:latin typeface="DIN" charset="0"/>
                <a:ea typeface="DIN" charset="0"/>
                <a:cs typeface="DIN" charset="0"/>
              </a:rPr>
              <a:t>do it differently and </a:t>
            </a: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works </a:t>
            </a:r>
            <a:r>
              <a:rPr lang="is-IS" sz="2800" smtClean="0">
                <a:latin typeface="DIN" charset="0"/>
                <a:ea typeface="DIN" charset="0"/>
                <a:cs typeface="DIN" charset="0"/>
              </a:rPr>
              <a:t>as well nicely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1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8892480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Don´t underestimate Organization – it is a conference! 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052736"/>
            <a:ext cx="876671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Being naive helps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survival </a:t>
            </a:r>
            <a:r>
              <a:rPr lang="is-IS" sz="2200" dirty="0" smtClean="0">
                <a:latin typeface="DIN" charset="0"/>
                <a:ea typeface="DIN" charset="0"/>
                <a:cs typeface="DIN" charset="0"/>
              </a:rPr>
              <a:t>… </a:t>
            </a:r>
            <a:r>
              <a:rPr lang="is-IS" sz="2200" dirty="0" smtClean="0">
                <a:latin typeface="DIN" charset="0"/>
                <a:ea typeface="DIN" charset="0"/>
                <a:cs typeface="DIN" charset="0"/>
                <a:sym typeface="Wingdings"/>
              </a:rPr>
              <a:t></a:t>
            </a:r>
            <a:endParaRPr lang="en-US" sz="2200" dirty="0" smtClean="0">
              <a:latin typeface="DIN" charset="0"/>
              <a:ea typeface="DIN" charset="0"/>
              <a:cs typeface="DI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200" dirty="0" smtClean="0">
              <a:latin typeface="DIN" charset="0"/>
              <a:ea typeface="DIN" charset="0"/>
              <a:cs typeface="DI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Communication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Don’t expect kids and parents to flood the event in the beginning – it takes time to become known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Convince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„enough“ kids and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parents by talking to them in person</a:t>
            </a:r>
            <a:endParaRPr lang="en-US" sz="2200" dirty="0" smtClean="0">
              <a:latin typeface="DIN" charset="0"/>
              <a:ea typeface="DIN" charset="0"/>
              <a:cs typeface="DI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“Word of mouth“ helps a lot in the beginning</a:t>
            </a:r>
          </a:p>
          <a:p>
            <a:pPr marL="742950" lvl="1" indent="-285750">
              <a:buFont typeface="Arial" charset="0"/>
              <a:buChar char="•"/>
            </a:pPr>
            <a:endParaRPr lang="en-US" sz="2200" dirty="0" smtClean="0">
              <a:latin typeface="DIN" charset="0"/>
              <a:ea typeface="DIN" charset="0"/>
              <a:cs typeface="DI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Contacting the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parents </a:t>
            </a:r>
            <a:endParaRPr lang="en-US" sz="2200" dirty="0" smtClean="0">
              <a:latin typeface="DIN" charset="0"/>
              <a:ea typeface="DIN" charset="0"/>
              <a:cs typeface="DI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Mail first response with forms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Receive forms and confirm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Second mail around 4 weeks before event (bcc)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Third mail a few days before event (bcc)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Fourth mail after the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event</a:t>
            </a:r>
            <a:endParaRPr lang="en-US" sz="2200" dirty="0" smtClean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4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Schedule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86409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Have the right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schedule. It depends on</a:t>
            </a:r>
            <a:endParaRPr lang="en-US" sz="2800" dirty="0" smtClean="0">
              <a:latin typeface="DIN" charset="0"/>
              <a:ea typeface="DIN" charset="0"/>
              <a:cs typeface="DI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Number of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workshops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Length of Workshops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Breakfast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Opening Session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Lunch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latin typeface="DIN" charset="0"/>
                <a:ea typeface="DIN" charset="0"/>
                <a:cs typeface="DIN" charset="0"/>
              </a:rPr>
              <a:t>Closing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Session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Parents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Session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>
              <a:latin typeface="DIN" charset="0"/>
              <a:ea typeface="DIN" charset="0"/>
              <a:cs typeface="DI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There is an example later on in slides</a:t>
            </a:r>
            <a:endParaRPr lang="en-US" sz="2800" dirty="0" smtClean="0">
              <a:latin typeface="DIN" charset="0"/>
              <a:ea typeface="DIN" charset="0"/>
              <a:cs typeface="DIN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5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Choose the right (amount of) Kids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052736"/>
            <a:ext cx="864095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The optimum is if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every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2 Kids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have a 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mentor</a:t>
            </a: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! </a:t>
            </a:r>
            <a:endParaRPr lang="en-US" sz="2200" dirty="0" smtClean="0">
              <a:latin typeface="DIN" charset="0"/>
              <a:ea typeface="DIN" charset="0"/>
              <a:cs typeface="DI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You need enough space / rooms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The number of workshops determine the number of workshops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DIN" charset="0"/>
                <a:ea typeface="DIN" charset="0"/>
                <a:cs typeface="DIN" charset="0"/>
              </a:rPr>
              <a:t>if you add one child it has to be added to a pair and it becomes a group of 3 which is harder to mentor especially for non-experienced mentors.</a:t>
            </a:r>
            <a:endParaRPr lang="en-US" sz="2200" dirty="0" smtClean="0">
              <a:latin typeface="DIN" charset="0"/>
              <a:ea typeface="DIN" charset="0"/>
              <a:cs typeface="DI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Assemble the right teams and pairs of kids by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Experience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Siblings (sometimes do or don´t!) and friends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The right 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from (8-)10-14 years old</a:t>
            </a:r>
            <a:endParaRPr lang="en-US" sz="2200" dirty="0">
              <a:latin typeface="DIN" charset="0"/>
              <a:ea typeface="DIN" charset="0"/>
              <a:cs typeface="DI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A difference of 4 (or even 6 years) makes a massive difference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in understanding and creativity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in maturity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DIN" charset="0"/>
                <a:ea typeface="DIN" charset="0"/>
                <a:cs typeface="DIN" charset="0"/>
              </a:rPr>
              <a:t>in endurance!</a:t>
            </a:r>
          </a:p>
          <a:p>
            <a:pPr marL="1200150" lvl="2" indent="-285750">
              <a:buFont typeface="Arial" charset="0"/>
              <a:buChar char="•"/>
            </a:pPr>
            <a:endParaRPr lang="en-US" sz="2200" dirty="0" smtClean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4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Workshop topics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124744"/>
            <a:ext cx="864095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Workshops run in parallel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Choose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the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“right”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workshops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There are more than enough workshops on devoxx4kids / devoxx4kidsde </a:t>
            </a:r>
            <a:r>
              <a:rPr lang="en-US" sz="2800" dirty="0" err="1" smtClean="0">
                <a:latin typeface="DIN" charset="0"/>
                <a:ea typeface="DIN" charset="0"/>
                <a:cs typeface="DIN" charset="0"/>
              </a:rPr>
              <a:t>github</a:t>
            </a:r>
            <a:endParaRPr lang="en-US" sz="2800" dirty="0" smtClean="0">
              <a:latin typeface="DIN" charset="0"/>
              <a:ea typeface="DIN" charset="0"/>
              <a:cs typeface="DI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…but you want to also do your </a:t>
            </a: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own... </a:t>
            </a: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#geek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Each workshop adds another team and time slot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Each kid likes to do all workshops</a:t>
            </a:r>
          </a:p>
          <a:p>
            <a:pPr marL="1200150" lvl="2" indent="-285750">
              <a:buFont typeface="Arial" charset="0"/>
              <a:buChar char="•"/>
            </a:pPr>
            <a:r>
              <a:rPr lang="is-IS" sz="2000" dirty="0" smtClean="0">
                <a:latin typeface="DIN" charset="0"/>
                <a:ea typeface="DIN" charset="0"/>
                <a:cs typeface="DIN" charset="0"/>
              </a:rPr>
              <a:t>Alternative: Let them chose upfront </a:t>
            </a:r>
            <a:r>
              <a:rPr lang="is-IS" sz="2000" dirty="0" smtClean="0">
                <a:latin typeface="DIN" charset="0"/>
                <a:ea typeface="DIN" charset="0"/>
                <a:cs typeface="DIN" charset="0"/>
              </a:rPr>
              <a:t>(but is </a:t>
            </a:r>
            <a:r>
              <a:rPr lang="is-IS" sz="2000" dirty="0" smtClean="0">
                <a:latin typeface="DIN" charset="0"/>
                <a:ea typeface="DIN" charset="0"/>
                <a:cs typeface="DIN" charset="0"/>
              </a:rPr>
              <a:t>even more upfront organisation and can lead to disappointment)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2800" dirty="0" smtClean="0">
                <a:latin typeface="DIN" charset="0"/>
                <a:ea typeface="DIN" charset="0"/>
                <a:cs typeface="DIN" charset="0"/>
              </a:rPr>
              <a:t>How long should the workshop be?</a:t>
            </a:r>
          </a:p>
          <a:p>
            <a:pPr marL="1200150" lvl="2" indent="-285750">
              <a:buFont typeface="Arial" charset="0"/>
              <a:buChar char="•"/>
            </a:pPr>
            <a:r>
              <a:rPr lang="is-IS" sz="2000" dirty="0">
                <a:latin typeface="DIN" charset="0"/>
                <a:ea typeface="DIN" charset="0"/>
                <a:cs typeface="DIN" charset="0"/>
              </a:rPr>
              <a:t>The all need to be the same length</a:t>
            </a:r>
            <a:r>
              <a:rPr lang="is-IS" sz="2000" dirty="0" smtClean="0">
                <a:latin typeface="DIN" charset="0"/>
                <a:ea typeface="DIN" charset="0"/>
                <a:cs typeface="DIN" charset="0"/>
              </a:rPr>
              <a:t>! Otherwise the schedule becomes difficult to be in parallel (see example)</a:t>
            </a:r>
            <a:endParaRPr lang="is-IS" sz="2000" dirty="0">
              <a:latin typeface="DIN" charset="0"/>
              <a:ea typeface="DIN" charset="0"/>
              <a:cs typeface="DI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Kids get exhausted after several hours</a:t>
            </a:r>
          </a:p>
        </p:txBody>
      </p:sp>
    </p:spTree>
    <p:extLst>
      <p:ext uri="{BB962C8B-B14F-4D97-AF65-F5344CB8AC3E}">
        <p14:creationId xmlns:p14="http://schemas.microsoft.com/office/powerpoint/2010/main" val="149263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smtClean="0">
                <a:latin typeface="DIN" charset="0"/>
                <a:ea typeface="DIN" charset="0"/>
                <a:cs typeface="DIN" charset="0"/>
              </a:rPr>
              <a:t>Workshop topics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124744"/>
            <a:ext cx="86409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Choosing the right workshops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Our primary goal was that the kids could continue at home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Second goal was that the topics were different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solidFill>
                  <a:srgbClr val="FFC000"/>
                </a:solidFill>
                <a:latin typeface="DIN" charset="0"/>
                <a:ea typeface="DIN" charset="0"/>
                <a:cs typeface="DIN" charset="0"/>
              </a:rPr>
              <a:t>Sound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: Sonic Pi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solidFill>
                  <a:srgbClr val="FFC000"/>
                </a:solidFill>
                <a:latin typeface="DIN" charset="0"/>
                <a:ea typeface="DIN" charset="0"/>
                <a:cs typeface="DIN" charset="0"/>
              </a:rPr>
              <a:t>Coolness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: Minecraft (more about that later)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solidFill>
                  <a:srgbClr val="FFC000"/>
                </a:solidFill>
                <a:latin typeface="DIN" charset="0"/>
                <a:ea typeface="DIN" charset="0"/>
                <a:cs typeface="DIN" charset="0"/>
              </a:rPr>
              <a:t>Robot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: </a:t>
            </a:r>
            <a:r>
              <a:rPr lang="en-US" sz="2800" dirty="0" err="1" smtClean="0">
                <a:latin typeface="DIN" charset="0"/>
                <a:ea typeface="DIN" charset="0"/>
                <a:cs typeface="DIN" charset="0"/>
              </a:rPr>
              <a:t>mBot</a:t>
            </a:r>
            <a:endParaRPr lang="en-US" sz="2800" dirty="0" smtClean="0">
              <a:latin typeface="DIN" charset="0"/>
              <a:ea typeface="DIN" charset="0"/>
              <a:cs typeface="DIN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2</a:t>
            </a:r>
            <a:r>
              <a:rPr lang="en-US" sz="2800" baseline="30000" dirty="0" smtClean="0">
                <a:latin typeface="DIN" charset="0"/>
                <a:ea typeface="DIN" charset="0"/>
                <a:cs typeface="DIN" charset="0"/>
              </a:rPr>
              <a:t>nd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 Event: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Sound: Sonic Pi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Robots: </a:t>
            </a:r>
            <a:r>
              <a:rPr lang="en-US" sz="2800" dirty="0" err="1" smtClean="0">
                <a:latin typeface="DIN" charset="0"/>
                <a:ea typeface="DIN" charset="0"/>
                <a:cs typeface="DIN" charset="0"/>
              </a:rPr>
              <a:t>mBot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 and Jumping Sumo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 smtClean="0">
                <a:solidFill>
                  <a:srgbClr val="FFC000"/>
                </a:solidFill>
                <a:latin typeface="DIN" charset="0"/>
                <a:ea typeface="DIN" charset="0"/>
                <a:cs typeface="DIN" charset="0"/>
              </a:rPr>
              <a:t>Virtual Reality </a:t>
            </a: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Cardboards</a:t>
            </a:r>
          </a:p>
        </p:txBody>
      </p:sp>
    </p:spTree>
    <p:extLst>
      <p:ext uri="{BB962C8B-B14F-4D97-AF65-F5344CB8AC3E}">
        <p14:creationId xmlns:p14="http://schemas.microsoft.com/office/powerpoint/2010/main" val="44089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1520" y="260648"/>
            <a:ext cx="7083517" cy="375476"/>
          </a:xfrm>
        </p:spPr>
        <p:txBody>
          <a:bodyPr/>
          <a:lstStyle/>
          <a:p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Workshop topics</a:t>
            </a:r>
            <a:endParaRPr lang="en-US" sz="2800" dirty="0">
              <a:latin typeface="DIN" charset="0"/>
              <a:ea typeface="DIN" charset="0"/>
              <a:cs typeface="D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124744"/>
            <a:ext cx="864095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The goal of the workshops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latin typeface="DIN" charset="0"/>
                <a:ea typeface="DIN" charset="0"/>
                <a:cs typeface="DIN" charset="0"/>
              </a:rPr>
              <a:t>Make sure your team has the same vision. This is ours: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Kids should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have fun learning </a:t>
            </a: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something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The goal is not to teach ”programming”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 smtClean="0">
                <a:latin typeface="DIN" charset="0"/>
                <a:ea typeface="DIN" charset="0"/>
                <a:cs typeface="DIN" charset="0"/>
              </a:rPr>
              <a:t>It would be nice if they finish something they can show in the end (to their parents)</a:t>
            </a:r>
          </a:p>
          <a:p>
            <a:pPr marL="1200150" lvl="2" indent="-285750">
              <a:buFont typeface="Arial" charset="0"/>
              <a:buChar char="•"/>
            </a:pPr>
            <a:r>
              <a:rPr lang="is-IS" sz="2400" dirty="0" smtClean="0">
                <a:latin typeface="DIN" charset="0"/>
                <a:ea typeface="DIN" charset="0"/>
                <a:cs typeface="DIN" charset="0"/>
              </a:rPr>
              <a:t>… but let them become creative</a:t>
            </a:r>
          </a:p>
          <a:p>
            <a:pPr marL="1200150" lvl="2" indent="-285750">
              <a:buFont typeface="Arial" charset="0"/>
              <a:buChar char="•"/>
            </a:pPr>
            <a:r>
              <a:rPr lang="is-IS" sz="2400" dirty="0" smtClean="0">
                <a:latin typeface="DIN" charset="0"/>
                <a:ea typeface="DIN" charset="0"/>
                <a:cs typeface="DIN" charset="0"/>
              </a:rPr>
              <a:t>Be a guide, not a teacher</a:t>
            </a:r>
          </a:p>
          <a:p>
            <a:pPr marL="1200150" lvl="2" indent="-285750">
              <a:buFont typeface="Arial" charset="0"/>
              <a:buChar char="•"/>
            </a:pPr>
            <a:r>
              <a:rPr lang="is-IS" sz="2400" dirty="0" smtClean="0">
                <a:latin typeface="DIN" charset="0"/>
                <a:ea typeface="DIN" charset="0"/>
                <a:cs typeface="DIN" charset="0"/>
              </a:rPr>
              <a:t>... but also be clear and strict when </a:t>
            </a:r>
            <a:r>
              <a:rPr lang="is-IS" sz="2400" dirty="0" smtClean="0">
                <a:latin typeface="DIN" charset="0"/>
                <a:ea typeface="DIN" charset="0"/>
                <a:cs typeface="DIN" charset="0"/>
              </a:rPr>
              <a:t>they </a:t>
            </a:r>
            <a:r>
              <a:rPr lang="is-IS" sz="2400" dirty="0" smtClean="0">
                <a:latin typeface="DIN" charset="0"/>
                <a:ea typeface="DIN" charset="0"/>
                <a:cs typeface="DIN" charset="0"/>
              </a:rPr>
              <a:t>start “freaking” around.</a:t>
            </a:r>
            <a:endParaRPr lang="en-US" sz="2400" dirty="0" smtClean="0">
              <a:latin typeface="DIN" charset="0"/>
              <a:ea typeface="DIN" charset="0"/>
              <a:cs typeface="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OE Master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Benutzerdefiniert 2">
      <a:dk1>
        <a:srgbClr val="FFFFFF"/>
      </a:dk1>
      <a:lt1>
        <a:sysClr val="window" lastClr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AOE Schrift">
      <a:majorFont>
        <a:latin typeface="ClanOT-News"/>
        <a:ea typeface=""/>
        <a:cs typeface=""/>
      </a:majorFont>
      <a:minorFont>
        <a:latin typeface="ClanOT-New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431</TotalTime>
  <Words>1593</Words>
  <Application>Microsoft Macintosh PowerPoint</Application>
  <PresentationFormat>On-screen Show (4:3)</PresentationFormat>
  <Paragraphs>272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ClanOT-Bold</vt:lpstr>
      <vt:lpstr>ClanOT-News</vt:lpstr>
      <vt:lpstr>DIN</vt:lpstr>
      <vt:lpstr>DIN-Regular</vt:lpstr>
      <vt:lpstr>Wingdings</vt:lpstr>
      <vt:lpstr>Arial</vt:lpstr>
      <vt:lpstr>AOE Master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D&amp;D Inc.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Denix</dc:creator>
  <cp:lastModifiedBy>Stefan Höhn</cp:lastModifiedBy>
  <cp:revision>792</cp:revision>
  <cp:lastPrinted>2014-05-05T11:13:04Z</cp:lastPrinted>
  <dcterms:created xsi:type="dcterms:W3CDTF">2008-05-15T10:34:42Z</dcterms:created>
  <dcterms:modified xsi:type="dcterms:W3CDTF">2016-11-14T14:28:15Z</dcterms:modified>
</cp:coreProperties>
</file>